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57" r:id="rId3"/>
    <p:sldId id="262" r:id="rId4"/>
    <p:sldId id="263" r:id="rId5"/>
    <p:sldId id="261" r:id="rId6"/>
    <p:sldId id="260" r:id="rId7"/>
    <p:sldId id="267" r:id="rId8"/>
    <p:sldId id="266" r:id="rId9"/>
    <p:sldId id="265" r:id="rId10"/>
    <p:sldId id="268" r:id="rId11"/>
    <p:sldId id="269" r:id="rId12"/>
    <p:sldId id="276" r:id="rId13"/>
    <p:sldId id="275" r:id="rId14"/>
    <p:sldId id="274" r:id="rId15"/>
    <p:sldId id="273" r:id="rId16"/>
    <p:sldId id="272" r:id="rId17"/>
    <p:sldId id="271" r:id="rId18"/>
    <p:sldId id="270" r:id="rId19"/>
    <p:sldId id="278" r:id="rId20"/>
    <p:sldId id="283" r:id="rId21"/>
    <p:sldId id="279" r:id="rId22"/>
    <p:sldId id="280" r:id="rId23"/>
    <p:sldId id="281" r:id="rId24"/>
    <p:sldId id="282" r:id="rId25"/>
    <p:sldId id="284" r:id="rId26"/>
    <p:sldId id="286" r:id="rId27"/>
    <p:sldId id="287" r:id="rId28"/>
    <p:sldId id="326" r:id="rId29"/>
    <p:sldId id="288" r:id="rId30"/>
    <p:sldId id="317" r:id="rId31"/>
    <p:sldId id="318" r:id="rId32"/>
    <p:sldId id="319" r:id="rId33"/>
    <p:sldId id="320" r:id="rId34"/>
    <p:sldId id="321" r:id="rId35"/>
    <p:sldId id="322" r:id="rId36"/>
    <p:sldId id="323" r:id="rId37"/>
    <p:sldId id="324" r:id="rId38"/>
    <p:sldId id="325" r:id="rId39"/>
    <p:sldId id="297" r:id="rId40"/>
    <p:sldId id="296" r:id="rId41"/>
    <p:sldId id="295" r:id="rId42"/>
    <p:sldId id="293" r:id="rId43"/>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99"/>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718" autoAdjust="0"/>
  </p:normalViewPr>
  <p:slideViewPr>
    <p:cSldViewPr>
      <p:cViewPr varScale="1">
        <p:scale>
          <a:sx n="104" d="100"/>
          <a:sy n="104" d="100"/>
        </p:scale>
        <p:origin x="-1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7B74B46E-098B-4EE7-AE14-4FEA1B8C9C77}" type="datetimeFigureOut">
              <a:rPr lang="en-US" smtClean="0"/>
              <a:t>8/10/2012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84A2992F-29D4-41F9-9B5D-26F5B037236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A2992F-29D4-41F9-9B5D-26F5B0372365}"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674345E-4296-4B4E-B22A-ABFF803C2CE2}" type="datetime1">
              <a:rPr lang="en-US" smtClean="0"/>
              <a:t>8/10/2012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F409FB-2A2E-4759-ADCE-FB9B34DA7F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E729AF-319D-4A02-A91E-CDB25A0642CE}" type="datetime1">
              <a:rPr lang="en-US" smtClean="0"/>
              <a:t>8/10/2012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0DDDD5-6668-4F49-95C5-421DF07985E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714B919-9F39-4073-838B-916BB24122E1}" type="datetime1">
              <a:rPr lang="en-US" smtClean="0"/>
              <a:t>8/10/2012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4ECF27-EBB6-4C0D-BF2C-B636F182F8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4A0B5F1-322D-48D1-B3F9-38D70AD1292A}" type="datetime1">
              <a:rPr lang="en-US" smtClean="0"/>
              <a:t>8/10/2012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9B233-FFC6-49B3-8B43-19C72DA29E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9690C7C-197B-4956-93ED-6452C0ABE94B}" type="datetime1">
              <a:rPr lang="en-US" smtClean="0"/>
              <a:t>8/10/2012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C14019-0E1D-4D8A-A137-F815DB9748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E9052D9-3AD7-4B4D-A2DC-9509341A19AF}" type="datetime1">
              <a:rPr lang="en-US" smtClean="0"/>
              <a:t>8/10/2012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4DCB9B-C3CF-42CF-854E-6AE8B31410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A2DE796-4BAD-43BF-8D2B-5ECD1E7CE390}" type="datetime1">
              <a:rPr lang="en-US" smtClean="0"/>
              <a:t>8/10/2012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EF44D79-3589-4C6C-B5A0-277FB03A8A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21413C8-BAFE-472B-A6AF-B787DD25E21E}" type="datetime1">
              <a:rPr lang="en-US" smtClean="0"/>
              <a:t>8/10/2012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9037A3-F7CE-49FD-8425-D30F2FFC0B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88E0439-FAD8-4944-A143-148020CC0412}" type="datetime1">
              <a:rPr lang="en-US" smtClean="0"/>
              <a:t>8/10/2012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E8F3549-5191-437C-8B47-3FC516EE37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CB221A4-C121-452C-8734-E8E69EA8852F}" type="datetime1">
              <a:rPr lang="en-US" smtClean="0"/>
              <a:t>8/10/2012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55E5F-E617-406A-8160-F3969F190F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78B8F2-AEFF-4DDF-BA9B-F0DB16051535}" type="datetime1">
              <a:rPr lang="en-US" smtClean="0"/>
              <a:t>8/10/2012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Henslee Schwartz LLP 2012-2013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3D5CA0-681B-417D-8C05-DA1D24D0338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8EC96782-AEED-4217-BAA8-44C9C029B146}" type="datetime1">
              <a:rPr lang="en-US" smtClean="0"/>
              <a:t>8/10/2012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copyright Henslee Schwartz LLP 2012-2013</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2B887E4-5C1E-4FA0-9B47-F648DD5613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topbullyingnow.hrsa.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3"/>
          <p:cNvSpPr>
            <a:spLocks noChangeArrowheads="1"/>
          </p:cNvSpPr>
          <p:nvPr/>
        </p:nvSpPr>
        <p:spPr bwMode="auto">
          <a:xfrm>
            <a:off x="0" y="-76200"/>
            <a:ext cx="9144000" cy="1371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3314" name="Rectangle 2"/>
          <p:cNvSpPr>
            <a:spLocks noGrp="1" noChangeArrowheads="1"/>
          </p:cNvSpPr>
          <p:nvPr>
            <p:ph type="ctrTitle"/>
          </p:nvPr>
        </p:nvSpPr>
        <p:spPr>
          <a:xfrm>
            <a:off x="228600" y="152400"/>
            <a:ext cx="8686800" cy="990600"/>
          </a:xfrm>
        </p:spPr>
        <p:txBody>
          <a:bodyPr/>
          <a:lstStyle/>
          <a:p>
            <a:pPr eaLnBrk="1" hangingPunct="1"/>
            <a:r>
              <a:rPr lang="en-US" sz="3200" smtClean="0">
                <a:solidFill>
                  <a:schemeClr val="bg1"/>
                </a:solidFill>
                <a:latin typeface="Arial Black" pitchFamily="34" charset="0"/>
              </a:rPr>
              <a:t>BULLYING &amp; CYBER BULLYING</a:t>
            </a:r>
          </a:p>
        </p:txBody>
      </p:sp>
      <p:sp>
        <p:nvSpPr>
          <p:cNvPr id="13315" name="Line 7"/>
          <p:cNvSpPr>
            <a:spLocks noChangeShapeType="1"/>
          </p:cNvSpPr>
          <p:nvPr/>
        </p:nvSpPr>
        <p:spPr bwMode="auto">
          <a:xfrm>
            <a:off x="0" y="1219200"/>
            <a:ext cx="0" cy="0"/>
          </a:xfrm>
          <a:prstGeom prst="line">
            <a:avLst/>
          </a:prstGeom>
          <a:noFill/>
          <a:ln w="9525">
            <a:solidFill>
              <a:schemeClr val="tx1"/>
            </a:solidFill>
            <a:round/>
            <a:headEnd/>
            <a:tailEnd/>
          </a:ln>
        </p:spPr>
        <p:txBody>
          <a:bodyPr/>
          <a:lstStyle/>
          <a:p>
            <a:endParaRPr lang="en-US"/>
          </a:p>
        </p:txBody>
      </p:sp>
      <p:pic>
        <p:nvPicPr>
          <p:cNvPr id="13316" name="Picture 10"/>
          <p:cNvPicPr>
            <a:picLocks noChangeAspect="1" noChangeArrowheads="1"/>
          </p:cNvPicPr>
          <p:nvPr/>
        </p:nvPicPr>
        <p:blipFill>
          <a:blip r:embed="rId3" cstate="print"/>
          <a:srcRect l="5128"/>
          <a:stretch>
            <a:fillRect/>
          </a:stretch>
        </p:blipFill>
        <p:spPr bwMode="auto">
          <a:xfrm>
            <a:off x="5334000" y="6091238"/>
            <a:ext cx="3124200" cy="728662"/>
          </a:xfrm>
          <a:prstGeom prst="rect">
            <a:avLst/>
          </a:prstGeom>
          <a:noFill/>
          <a:ln w="9525" algn="in">
            <a:noFill/>
            <a:miter lim="800000"/>
            <a:headEnd/>
            <a:tailEnd/>
          </a:ln>
        </p:spPr>
      </p:pic>
      <p:sp>
        <p:nvSpPr>
          <p:cNvPr id="13317" name="Rectangle 16"/>
          <p:cNvSpPr>
            <a:spLocks noChangeArrowheads="1"/>
          </p:cNvSpPr>
          <p:nvPr/>
        </p:nvSpPr>
        <p:spPr bwMode="auto">
          <a:xfrm>
            <a:off x="7620000" y="4572000"/>
            <a:ext cx="1524000" cy="1471613"/>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3318" name="Rectangle 18"/>
          <p:cNvSpPr>
            <a:spLocks noChangeArrowheads="1"/>
          </p:cNvSpPr>
          <p:nvPr/>
        </p:nvSpPr>
        <p:spPr bwMode="auto">
          <a:xfrm>
            <a:off x="0" y="6076950"/>
            <a:ext cx="4572000" cy="785813"/>
          </a:xfrm>
          <a:prstGeom prst="rect">
            <a:avLst/>
          </a:prstGeom>
          <a:solidFill>
            <a:srgbClr val="000080"/>
          </a:solidFill>
          <a:ln w="9525">
            <a:solidFill>
              <a:srgbClr val="000080"/>
            </a:solidFill>
            <a:miter lim="800000"/>
            <a:headEnd/>
            <a:tailEnd/>
          </a:ln>
        </p:spPr>
        <p:txBody>
          <a:bodyPr wrap="none" anchor="ctr"/>
          <a:lstStyle/>
          <a:p>
            <a:endParaRPr lang="en-US"/>
          </a:p>
        </p:txBody>
      </p:sp>
      <p:pic>
        <p:nvPicPr>
          <p:cNvPr id="13319" name="Picture 24" descr="TEXAS"/>
          <p:cNvPicPr>
            <a:picLocks noChangeAspect="1" noChangeArrowheads="1"/>
          </p:cNvPicPr>
          <p:nvPr/>
        </p:nvPicPr>
        <p:blipFill>
          <a:blip r:embed="rId4" cstate="print"/>
          <a:srcRect t="49905" r="7875" b="3999"/>
          <a:stretch>
            <a:fillRect/>
          </a:stretch>
        </p:blipFill>
        <p:spPr bwMode="auto">
          <a:xfrm>
            <a:off x="4619625" y="4573588"/>
            <a:ext cx="2952750" cy="1474787"/>
          </a:xfrm>
          <a:prstGeom prst="rect">
            <a:avLst/>
          </a:prstGeom>
          <a:noFill/>
          <a:ln w="9525">
            <a:noFill/>
            <a:miter lim="800000"/>
            <a:headEnd/>
            <a:tailEnd/>
          </a:ln>
        </p:spPr>
      </p:pic>
      <p:sp>
        <p:nvSpPr>
          <p:cNvPr id="13320" name="Text Box 30"/>
          <p:cNvSpPr txBox="1">
            <a:spLocks noChangeArrowheads="1"/>
          </p:cNvSpPr>
          <p:nvPr/>
        </p:nvSpPr>
        <p:spPr bwMode="auto">
          <a:xfrm>
            <a:off x="7696200" y="4724400"/>
            <a:ext cx="1447800" cy="1238250"/>
          </a:xfrm>
          <a:prstGeom prst="rect">
            <a:avLst/>
          </a:prstGeom>
          <a:noFill/>
          <a:ln w="9525">
            <a:noFill/>
            <a:miter lim="800000"/>
            <a:headEnd/>
            <a:tailEnd/>
          </a:ln>
        </p:spPr>
        <p:txBody>
          <a:bodyPr>
            <a:spAutoFit/>
          </a:bodyPr>
          <a:lstStyle/>
          <a:p>
            <a:pPr algn="ctr">
              <a:spcBef>
                <a:spcPct val="10000"/>
              </a:spcBef>
            </a:pPr>
            <a:r>
              <a:rPr lang="en-US" sz="1400" b="1">
                <a:solidFill>
                  <a:schemeClr val="bg1"/>
                </a:solidFill>
              </a:rPr>
              <a:t>AUSTIN</a:t>
            </a:r>
          </a:p>
          <a:p>
            <a:pPr algn="ctr">
              <a:spcBef>
                <a:spcPct val="10000"/>
              </a:spcBef>
            </a:pPr>
            <a:r>
              <a:rPr lang="en-US" sz="1400" b="1">
                <a:solidFill>
                  <a:schemeClr val="bg1"/>
                </a:solidFill>
              </a:rPr>
              <a:t>DALLAS</a:t>
            </a:r>
          </a:p>
          <a:p>
            <a:pPr algn="ctr">
              <a:spcBef>
                <a:spcPct val="10000"/>
              </a:spcBef>
            </a:pPr>
            <a:r>
              <a:rPr lang="en-US" sz="1400" b="1">
                <a:solidFill>
                  <a:schemeClr val="bg1"/>
                </a:solidFill>
              </a:rPr>
              <a:t>FORT WORTH</a:t>
            </a:r>
          </a:p>
          <a:p>
            <a:pPr algn="ctr">
              <a:spcBef>
                <a:spcPct val="10000"/>
              </a:spcBef>
            </a:pPr>
            <a:r>
              <a:rPr lang="en-US" sz="1400" b="1">
                <a:solidFill>
                  <a:schemeClr val="bg1"/>
                </a:solidFill>
              </a:rPr>
              <a:t>HOUSTON</a:t>
            </a:r>
          </a:p>
          <a:p>
            <a:pPr algn="ctr">
              <a:spcBef>
                <a:spcPct val="10000"/>
              </a:spcBef>
            </a:pPr>
            <a:r>
              <a:rPr lang="en-US" sz="1400" b="1">
                <a:solidFill>
                  <a:schemeClr val="bg1"/>
                </a:solidFill>
              </a:rPr>
              <a:t>SAN ANTONIO</a:t>
            </a:r>
          </a:p>
        </p:txBody>
      </p:sp>
      <p:pic>
        <p:nvPicPr>
          <p:cNvPr id="13321" name="Picture 35" descr="SWINGS"/>
          <p:cNvPicPr>
            <a:picLocks noChangeArrowheads="1"/>
          </p:cNvPicPr>
          <p:nvPr/>
        </p:nvPicPr>
        <p:blipFill>
          <a:blip r:embed="rId5" cstate="print"/>
          <a:srcRect t="41238" r="8376"/>
          <a:stretch>
            <a:fillRect/>
          </a:stretch>
        </p:blipFill>
        <p:spPr bwMode="auto">
          <a:xfrm>
            <a:off x="4619625" y="1325563"/>
            <a:ext cx="4524375" cy="3190875"/>
          </a:xfrm>
          <a:prstGeom prst="rect">
            <a:avLst/>
          </a:prstGeom>
          <a:noFill/>
          <a:ln w="9525">
            <a:noFill/>
            <a:miter lim="800000"/>
            <a:headEnd/>
            <a:tailEnd/>
          </a:ln>
        </p:spPr>
      </p:pic>
      <p:pic>
        <p:nvPicPr>
          <p:cNvPr id="13322" name="Picture 36" descr="SCHOOLCHILDREN"/>
          <p:cNvPicPr>
            <a:picLocks noChangeArrowheads="1"/>
          </p:cNvPicPr>
          <p:nvPr/>
        </p:nvPicPr>
        <p:blipFill>
          <a:blip r:embed="rId6" cstate="print"/>
          <a:srcRect l="4128" b="22278"/>
          <a:stretch>
            <a:fillRect/>
          </a:stretch>
        </p:blipFill>
        <p:spPr bwMode="auto">
          <a:xfrm>
            <a:off x="0" y="1343025"/>
            <a:ext cx="4570413" cy="4689475"/>
          </a:xfrm>
          <a:prstGeom prst="rect">
            <a:avLst/>
          </a:prstGeom>
          <a:noFill/>
          <a:ln w="9525">
            <a:noFill/>
            <a:miter lim="800000"/>
            <a:headEnd/>
            <a:tailEnd/>
          </a:ln>
        </p:spPr>
      </p:pic>
      <p:sp>
        <p:nvSpPr>
          <p:cNvPr id="13323" name="Text Box 26"/>
          <p:cNvSpPr txBox="1">
            <a:spLocks noChangeArrowheads="1"/>
          </p:cNvSpPr>
          <p:nvPr/>
        </p:nvSpPr>
        <p:spPr bwMode="auto">
          <a:xfrm>
            <a:off x="152400" y="6202363"/>
            <a:ext cx="4267200" cy="579437"/>
          </a:xfrm>
          <a:prstGeom prst="rect">
            <a:avLst/>
          </a:prstGeom>
          <a:noFill/>
          <a:ln w="9525">
            <a:noFill/>
            <a:miter lim="800000"/>
            <a:headEnd/>
            <a:tailEnd/>
          </a:ln>
        </p:spPr>
        <p:txBody>
          <a:bodyPr>
            <a:spAutoFit/>
          </a:bodyPr>
          <a:lstStyle/>
          <a:p>
            <a:pPr algn="ctr">
              <a:spcBef>
                <a:spcPct val="50000"/>
              </a:spcBef>
            </a:pPr>
            <a:r>
              <a:rPr lang="en-US" sz="1100" dirty="0">
                <a:solidFill>
                  <a:schemeClr val="bg1"/>
                </a:solidFill>
                <a:latin typeface="Arial Black" pitchFamily="34" charset="0"/>
              </a:rPr>
              <a:t>Presented to </a:t>
            </a:r>
            <a:r>
              <a:rPr lang="en-US" sz="1100" dirty="0" smtClean="0">
                <a:solidFill>
                  <a:schemeClr val="bg1"/>
                </a:solidFill>
                <a:latin typeface="Arial Black" pitchFamily="34" charset="0"/>
              </a:rPr>
              <a:t>Paradise </a:t>
            </a:r>
            <a:r>
              <a:rPr lang="en-US" sz="1100" dirty="0">
                <a:solidFill>
                  <a:schemeClr val="bg1"/>
                </a:solidFill>
                <a:latin typeface="Arial Black" pitchFamily="34" charset="0"/>
              </a:rPr>
              <a:t>ISD by</a:t>
            </a:r>
          </a:p>
          <a:p>
            <a:pPr algn="ctr">
              <a:spcBef>
                <a:spcPct val="50000"/>
              </a:spcBef>
            </a:pPr>
            <a:r>
              <a:rPr lang="en-US" sz="1400" dirty="0">
                <a:solidFill>
                  <a:schemeClr val="bg1"/>
                </a:solidFill>
                <a:latin typeface="Arial Black" pitchFamily="34" charset="0"/>
              </a:rPr>
              <a:t>Rhonda Crass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5"/>
          <p:cNvSpPr>
            <a:spLocks noGrp="1" noChangeArrowheads="1"/>
          </p:cNvSpPr>
          <p:nvPr>
            <p:ph type="body" idx="1"/>
          </p:nvPr>
        </p:nvSpPr>
        <p:spPr>
          <a:xfrm>
            <a:off x="1905000" y="1524000"/>
            <a:ext cx="6705600" cy="5029200"/>
          </a:xfrm>
        </p:spPr>
        <p:txBody>
          <a:bodyPr/>
          <a:lstStyle/>
          <a:p>
            <a:pPr eaLnBrk="1" hangingPunct="1">
              <a:buFontTx/>
              <a:buNone/>
            </a:pPr>
            <a:endParaRPr lang="en-US" smtClean="0"/>
          </a:p>
        </p:txBody>
      </p:sp>
      <p:pic>
        <p:nvPicPr>
          <p:cNvPr id="22530" name="Picture 8"/>
          <p:cNvPicPr>
            <a:picLocks noChangeAspect="1" noChangeArrowheads="1"/>
          </p:cNvPicPr>
          <p:nvPr/>
        </p:nvPicPr>
        <p:blipFill>
          <a:blip r:embed="rId2" cstate="print"/>
          <a:srcRect l="5128"/>
          <a:stretch>
            <a:fillRect/>
          </a:stretch>
        </p:blipFill>
        <p:spPr bwMode="auto">
          <a:xfrm>
            <a:off x="5334000" y="14288"/>
            <a:ext cx="3124200" cy="728662"/>
          </a:xfrm>
          <a:prstGeom prst="rect">
            <a:avLst/>
          </a:prstGeom>
          <a:noFill/>
          <a:ln w="9525" algn="in">
            <a:noFill/>
            <a:miter lim="800000"/>
            <a:headEnd/>
            <a:tailEnd/>
          </a:ln>
        </p:spPr>
      </p:pic>
      <p:sp>
        <p:nvSpPr>
          <p:cNvPr id="22531" name="Rectangle 9"/>
          <p:cNvSpPr>
            <a:spLocks noChangeArrowheads="1"/>
          </p:cNvSpPr>
          <p:nvPr/>
        </p:nvSpPr>
        <p:spPr bwMode="auto">
          <a:xfrm>
            <a:off x="0" y="0"/>
            <a:ext cx="4572000" cy="785813"/>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2532" name="Rectangle 11"/>
          <p:cNvSpPr>
            <a:spLocks noChangeArrowheads="1"/>
          </p:cNvSpPr>
          <p:nvPr/>
        </p:nvSpPr>
        <p:spPr bwMode="auto">
          <a:xfrm>
            <a:off x="0" y="1066800"/>
            <a:ext cx="9144000" cy="57912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2533" name="Rectangle 12"/>
          <p:cNvSpPr>
            <a:spLocks noChangeArrowheads="1"/>
          </p:cNvSpPr>
          <p:nvPr/>
        </p:nvSpPr>
        <p:spPr bwMode="auto">
          <a:xfrm>
            <a:off x="0" y="858838"/>
            <a:ext cx="9144000" cy="152400"/>
          </a:xfrm>
          <a:prstGeom prst="rect">
            <a:avLst/>
          </a:prstGeom>
          <a:solidFill>
            <a:srgbClr val="C0C0C0"/>
          </a:solidFill>
          <a:ln w="6350">
            <a:solidFill>
              <a:srgbClr val="C0C0C0"/>
            </a:solidFill>
            <a:miter lim="800000"/>
            <a:headEnd/>
            <a:tailEnd/>
          </a:ln>
        </p:spPr>
        <p:txBody>
          <a:bodyPr wrap="none" anchor="ctr"/>
          <a:lstStyle/>
          <a:p>
            <a:endParaRPr lang="en-US"/>
          </a:p>
        </p:txBody>
      </p:sp>
      <p:sp>
        <p:nvSpPr>
          <p:cNvPr id="22534" name="Text Box 13"/>
          <p:cNvSpPr txBox="1">
            <a:spLocks noChangeArrowheads="1"/>
          </p:cNvSpPr>
          <p:nvPr/>
        </p:nvSpPr>
        <p:spPr bwMode="auto">
          <a:xfrm>
            <a:off x="533400" y="1905000"/>
            <a:ext cx="8229600" cy="3244850"/>
          </a:xfrm>
          <a:prstGeom prst="rect">
            <a:avLst/>
          </a:prstGeom>
          <a:noFill/>
          <a:ln w="9525">
            <a:noFill/>
            <a:miter lim="800000"/>
            <a:headEnd/>
            <a:tailEnd/>
          </a:ln>
        </p:spPr>
        <p:txBody>
          <a:bodyPr>
            <a:spAutoFit/>
          </a:bodyPr>
          <a:lstStyle/>
          <a:p>
            <a:pPr>
              <a:spcBef>
                <a:spcPct val="50000"/>
              </a:spcBef>
            </a:pPr>
            <a:endParaRPr lang="en-US"/>
          </a:p>
          <a:p>
            <a:pPr algn="ctr">
              <a:spcBef>
                <a:spcPct val="50000"/>
              </a:spcBef>
            </a:pPr>
            <a:r>
              <a:rPr lang="en-US" sz="5400">
                <a:solidFill>
                  <a:schemeClr val="bg1"/>
                </a:solidFill>
                <a:latin typeface="Arial Black" pitchFamily="34" charset="0"/>
              </a:rPr>
              <a:t>NEW LAWS PASSED BY THE 2011 TEXAS LEGISLATURE</a:t>
            </a:r>
            <a:endParaRPr lang="en-US"/>
          </a:p>
        </p:txBody>
      </p:sp>
      <p:sp>
        <p:nvSpPr>
          <p:cNvPr id="8" name="Date Placeholder 7"/>
          <p:cNvSpPr>
            <a:spLocks noGrp="1"/>
          </p:cNvSpPr>
          <p:nvPr>
            <p:ph type="dt" sz="half" idx="10"/>
          </p:nvPr>
        </p:nvSpPr>
        <p:spPr/>
        <p:txBody>
          <a:bodyPr/>
          <a:lstStyle/>
          <a:p>
            <a:pPr>
              <a:defRPr/>
            </a:pPr>
            <a:fld id="{6B20A729-76E4-4B61-9743-934BA420E02D}"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10</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3554"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3555"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23556" name="Rectangle 5"/>
          <p:cNvSpPr>
            <a:spLocks noGrp="1" noChangeArrowheads="1"/>
          </p:cNvSpPr>
          <p:nvPr>
            <p:ph type="body" idx="1"/>
          </p:nvPr>
        </p:nvSpPr>
        <p:spPr>
          <a:xfrm>
            <a:off x="1905000" y="1524000"/>
            <a:ext cx="6705600" cy="4572000"/>
          </a:xfrm>
        </p:spPr>
        <p:txBody>
          <a:bodyPr/>
          <a:lstStyle/>
          <a:p>
            <a:pPr marL="0" indent="0" eaLnBrk="1" hangingPunct="1">
              <a:lnSpc>
                <a:spcPct val="80000"/>
              </a:lnSpc>
              <a:buFontTx/>
              <a:buNone/>
            </a:pPr>
            <a:r>
              <a:rPr lang="en-US" sz="2400" smtClean="0"/>
              <a:t>Defines bullying as engaging in written or verbal expression, expression through electronic means, or physical conduct that occurs on school property, at a school-sponsored or school-related activity, or in a vehicle operated by the district and that has the effect or will have the effect of physically harming a student, damaging a student’s property, or placing a student in reasonable fear of harm to the student’s person or of damage to the student’s property; or is sufficiently severe, persistent, and pervasive enough that the action or threat creates an intimidating, threatening, or abusive educational environment for a student. </a:t>
            </a:r>
          </a:p>
        </p:txBody>
      </p:sp>
      <p:sp>
        <p:nvSpPr>
          <p:cNvPr id="23557" name="Rectangle 6"/>
          <p:cNvSpPr>
            <a:spLocks noGrp="1" noChangeArrowheads="1"/>
          </p:cNvSpPr>
          <p:nvPr>
            <p:ph type="title"/>
          </p:nvPr>
        </p:nvSpPr>
        <p:spPr>
          <a:xfrm>
            <a:off x="1752600" y="228600"/>
            <a:ext cx="6858000" cy="1143000"/>
          </a:xfrm>
        </p:spPr>
        <p:txBody>
          <a:bodyPr/>
          <a:lstStyle/>
          <a:p>
            <a:pPr eaLnBrk="1" hangingPunct="1"/>
            <a:r>
              <a:rPr lang="en-US" sz="2400" b="1" smtClean="0">
                <a:solidFill>
                  <a:schemeClr val="bg1"/>
                </a:solidFill>
              </a:rPr>
              <a:t>HB 1942</a:t>
            </a:r>
            <a:br>
              <a:rPr lang="en-US" sz="2400" b="1" smtClean="0">
                <a:solidFill>
                  <a:schemeClr val="bg1"/>
                </a:solidFill>
              </a:rPr>
            </a:br>
            <a:r>
              <a:rPr lang="en-US" sz="2400" b="1" smtClean="0">
                <a:solidFill>
                  <a:schemeClr val="bg1"/>
                </a:solidFill>
              </a:rPr>
              <a:t>BULLYING IN PUBLIC SCHOOLS</a:t>
            </a:r>
          </a:p>
        </p:txBody>
      </p:sp>
      <p:sp>
        <p:nvSpPr>
          <p:cNvPr id="23558"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23559" name="Rectangle 8"/>
          <p:cNvSpPr>
            <a:spLocks noChangeArrowheads="1"/>
          </p:cNvSpPr>
          <p:nvPr/>
        </p:nvSpPr>
        <p:spPr bwMode="auto">
          <a:xfrm>
            <a:off x="6886575" y="5943600"/>
            <a:ext cx="2257425" cy="638175"/>
          </a:xfrm>
          <a:prstGeom prst="rect">
            <a:avLst/>
          </a:prstGeom>
          <a:solidFill>
            <a:srgbClr val="000080"/>
          </a:solidFill>
          <a:ln w="9525">
            <a:solidFill>
              <a:srgbClr val="000080"/>
            </a:solidFill>
            <a:miter lim="800000"/>
            <a:headEnd/>
            <a:tailEnd/>
          </a:ln>
        </p:spPr>
        <p:txBody>
          <a:bodyPr wrap="none" anchor="ctr"/>
          <a:lstStyle/>
          <a:p>
            <a:endParaRPr lang="en-US"/>
          </a:p>
        </p:txBody>
      </p:sp>
      <p:pic>
        <p:nvPicPr>
          <p:cNvPr id="23560" name="Picture 9"/>
          <p:cNvPicPr>
            <a:picLocks noChangeAspect="1" noChangeArrowheads="1"/>
          </p:cNvPicPr>
          <p:nvPr/>
        </p:nvPicPr>
        <p:blipFill>
          <a:blip r:embed="rId2" cstate="print"/>
          <a:srcRect l="5128"/>
          <a:stretch>
            <a:fillRect/>
          </a:stretch>
        </p:blipFill>
        <p:spPr bwMode="auto">
          <a:xfrm>
            <a:off x="6943725" y="6019800"/>
            <a:ext cx="2133600" cy="496888"/>
          </a:xfrm>
          <a:prstGeom prst="rect">
            <a:avLst/>
          </a:prstGeom>
          <a:noFill/>
          <a:ln w="9525" algn="in">
            <a:noFill/>
            <a:miter lim="800000"/>
            <a:headEnd/>
            <a:tailEnd/>
          </a:ln>
        </p:spPr>
      </p:pic>
      <p:sp>
        <p:nvSpPr>
          <p:cNvPr id="10" name="Date Placeholder 9"/>
          <p:cNvSpPr>
            <a:spLocks noGrp="1"/>
          </p:cNvSpPr>
          <p:nvPr>
            <p:ph type="dt" sz="half" idx="10"/>
          </p:nvPr>
        </p:nvSpPr>
        <p:spPr/>
        <p:txBody>
          <a:bodyPr/>
          <a:lstStyle/>
          <a:p>
            <a:pPr>
              <a:defRPr/>
            </a:pPr>
            <a:fld id="{CD36686C-3B1A-41B2-963B-A0FB9D06945B}" type="datetime1">
              <a:rPr lang="en-US" smtClean="0"/>
              <a:t>8/10/2012</a:t>
            </a:fld>
            <a:endParaRPr lang="en-US"/>
          </a:p>
        </p:txBody>
      </p:sp>
      <p:sp>
        <p:nvSpPr>
          <p:cNvPr id="11" name="Slide Number Placeholder 10"/>
          <p:cNvSpPr>
            <a:spLocks noGrp="1"/>
          </p:cNvSpPr>
          <p:nvPr>
            <p:ph type="sldNum" sz="quarter" idx="12"/>
          </p:nvPr>
        </p:nvSpPr>
        <p:spPr/>
        <p:txBody>
          <a:bodyPr/>
          <a:lstStyle/>
          <a:p>
            <a:pPr>
              <a:defRPr/>
            </a:pPr>
            <a:fld id="{A089B233-FFC6-49B3-8B43-19C72DA29E9E}" type="slidenum">
              <a:rPr lang="en-US" smtClean="0"/>
              <a:pPr>
                <a:defRPr/>
              </a:pPr>
              <a:t>11</a:t>
            </a:fld>
            <a:endParaRPr lang="en-US"/>
          </a:p>
        </p:txBody>
      </p:sp>
      <p:sp>
        <p:nvSpPr>
          <p:cNvPr id="12" name="Footer Placeholder 11"/>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b="1"/>
          </a:p>
        </p:txBody>
      </p:sp>
      <p:sp>
        <p:nvSpPr>
          <p:cNvPr id="24578"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b="1"/>
          </a:p>
        </p:txBody>
      </p:sp>
      <p:sp>
        <p:nvSpPr>
          <p:cNvPr id="24579"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b="1"/>
          </a:p>
        </p:txBody>
      </p:sp>
      <p:sp>
        <p:nvSpPr>
          <p:cNvPr id="24580" name="Rectangle 5"/>
          <p:cNvSpPr>
            <a:spLocks noGrp="1" noChangeArrowheads="1"/>
          </p:cNvSpPr>
          <p:nvPr>
            <p:ph type="body" idx="1"/>
          </p:nvPr>
        </p:nvSpPr>
        <p:spPr>
          <a:xfrm>
            <a:off x="1905000" y="1524000"/>
            <a:ext cx="6705600" cy="4572000"/>
          </a:xfrm>
        </p:spPr>
        <p:txBody>
          <a:bodyPr/>
          <a:lstStyle/>
          <a:p>
            <a:pPr marL="0" indent="0" eaLnBrk="1" hangingPunct="1">
              <a:lnSpc>
                <a:spcPct val="90000"/>
              </a:lnSpc>
              <a:spcBef>
                <a:spcPts val="575"/>
              </a:spcBef>
              <a:buFont typeface="Wingdings 2" pitchFamily="18" charset="2"/>
              <a:buNone/>
            </a:pPr>
            <a:r>
              <a:rPr lang="en-US" sz="2400" smtClean="0"/>
              <a:t>Considers conduct bullying if that conduct exploits an imbalance of power between the student perpetrator and the student victim through written or verbal expression or physical conduct and interferes with a student’s education or substantially disrupts the operation of a school.</a:t>
            </a:r>
          </a:p>
        </p:txBody>
      </p:sp>
      <p:sp>
        <p:nvSpPr>
          <p:cNvPr id="24581" name="Rectangle 6"/>
          <p:cNvSpPr>
            <a:spLocks noGrp="1" noChangeArrowheads="1"/>
          </p:cNvSpPr>
          <p:nvPr>
            <p:ph type="title"/>
          </p:nvPr>
        </p:nvSpPr>
        <p:spPr>
          <a:xfrm>
            <a:off x="1752600" y="228600"/>
            <a:ext cx="7391400" cy="1143000"/>
          </a:xfrm>
        </p:spPr>
        <p:txBody>
          <a:bodyPr/>
          <a:lstStyle/>
          <a:p>
            <a:pPr eaLnBrk="1" hangingPunct="1"/>
            <a:r>
              <a:rPr lang="en-US" sz="2400" b="1" smtClean="0">
                <a:solidFill>
                  <a:schemeClr val="bg1"/>
                </a:solidFill>
              </a:rPr>
              <a:t>HB 1942 (cont.)</a:t>
            </a:r>
          </a:p>
        </p:txBody>
      </p:sp>
      <p:sp>
        <p:nvSpPr>
          <p:cNvPr id="24582"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b="1"/>
          </a:p>
        </p:txBody>
      </p:sp>
      <p:sp>
        <p:nvSpPr>
          <p:cNvPr id="8" name="Date Placeholder 7"/>
          <p:cNvSpPr>
            <a:spLocks noGrp="1"/>
          </p:cNvSpPr>
          <p:nvPr>
            <p:ph type="dt" sz="half" idx="10"/>
          </p:nvPr>
        </p:nvSpPr>
        <p:spPr/>
        <p:txBody>
          <a:bodyPr/>
          <a:lstStyle/>
          <a:p>
            <a:pPr>
              <a:defRPr/>
            </a:pPr>
            <a:fld id="{FED35458-2414-4745-9182-6BA41165071C}"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12</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5602"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5603"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25604" name="Rectangle 5"/>
          <p:cNvSpPr>
            <a:spLocks noGrp="1" noChangeArrowheads="1"/>
          </p:cNvSpPr>
          <p:nvPr>
            <p:ph type="body" idx="1"/>
          </p:nvPr>
        </p:nvSpPr>
        <p:spPr>
          <a:xfrm>
            <a:off x="1905000" y="1524000"/>
            <a:ext cx="6705600" cy="4572000"/>
          </a:xfrm>
        </p:spPr>
        <p:txBody>
          <a:bodyPr/>
          <a:lstStyle/>
          <a:p>
            <a:pPr marL="0" indent="0" eaLnBrk="1" hangingPunct="1">
              <a:lnSpc>
                <a:spcPct val="90000"/>
              </a:lnSpc>
              <a:buFontTx/>
              <a:buNone/>
            </a:pPr>
            <a:r>
              <a:rPr lang="en-US" sz="2400" smtClean="0"/>
              <a:t>Allows the board of trustees to transfer the student who engaged in bullying to another classroom at the campus to which the victim was assigned at the time the bullying occurred; or a campus in the district other than the campus to which the victim was assigned at the time the bullying occurred, in consultation with the parent or other person with authority to act on behalf of the student who engaged in bullying.</a:t>
            </a:r>
          </a:p>
        </p:txBody>
      </p:sp>
      <p:sp>
        <p:nvSpPr>
          <p:cNvPr id="25605" name="Rectangle 6"/>
          <p:cNvSpPr>
            <a:spLocks noGrp="1" noChangeArrowheads="1"/>
          </p:cNvSpPr>
          <p:nvPr>
            <p:ph type="title"/>
          </p:nvPr>
        </p:nvSpPr>
        <p:spPr>
          <a:xfrm>
            <a:off x="1752600" y="228600"/>
            <a:ext cx="6858000" cy="1143000"/>
          </a:xfrm>
        </p:spPr>
        <p:txBody>
          <a:bodyPr/>
          <a:lstStyle/>
          <a:p>
            <a:pPr eaLnBrk="1" hangingPunct="1"/>
            <a:r>
              <a:rPr lang="en-US" sz="2400" b="1" smtClean="0">
                <a:solidFill>
                  <a:schemeClr val="bg1"/>
                </a:solidFill>
              </a:rPr>
              <a:t>HB 1942 (cont.)</a:t>
            </a:r>
          </a:p>
        </p:txBody>
      </p:sp>
      <p:sp>
        <p:nvSpPr>
          <p:cNvPr id="25606"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D0ACFD63-C61C-49AF-BD7A-EF43E9118BD7}"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13</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6626"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6627"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26628" name="Rectangle 5"/>
          <p:cNvSpPr>
            <a:spLocks noGrp="1" noChangeArrowheads="1"/>
          </p:cNvSpPr>
          <p:nvPr>
            <p:ph type="body" idx="1"/>
          </p:nvPr>
        </p:nvSpPr>
        <p:spPr>
          <a:xfrm>
            <a:off x="1905000" y="1524000"/>
            <a:ext cx="6705600" cy="4876800"/>
          </a:xfrm>
        </p:spPr>
        <p:txBody>
          <a:bodyPr/>
          <a:lstStyle/>
          <a:p>
            <a:pPr marL="0" indent="0" eaLnBrk="1" hangingPunct="1">
              <a:buFontTx/>
              <a:buNone/>
            </a:pPr>
            <a:r>
              <a:rPr lang="en-US" sz="1400" smtClean="0"/>
              <a:t>Requires the board of trustees of each school district to adopt a policy concerning bullying, including any necessary procedures, that:</a:t>
            </a:r>
          </a:p>
          <a:p>
            <a:pPr marL="0" indent="0" eaLnBrk="1" hangingPunct="1">
              <a:buFontTx/>
              <a:buAutoNum type="arabicPeriod"/>
            </a:pPr>
            <a:r>
              <a:rPr lang="en-US" sz="1400" smtClean="0"/>
              <a:t>Prohibits the bullying of a student; prohibits retaliation against any person, including a victim, a witness, or another person, who in good faith provides information concerning an incident of bullying; </a:t>
            </a:r>
          </a:p>
          <a:p>
            <a:pPr marL="0" indent="0" eaLnBrk="1" hangingPunct="1">
              <a:buFontTx/>
              <a:buAutoNum type="arabicPeriod"/>
            </a:pPr>
            <a:r>
              <a:rPr lang="en-US" sz="1400" smtClean="0"/>
              <a:t>Establishes a procedure for providing notice of an incident of bullying to a parent or guardian of the victim and a parent or guardian of a bully within a reasonable amount of time after the incident; </a:t>
            </a:r>
          </a:p>
          <a:p>
            <a:pPr marL="0" indent="0" eaLnBrk="1" hangingPunct="1">
              <a:buFontTx/>
              <a:buAutoNum type="arabicPeriod"/>
            </a:pPr>
            <a:r>
              <a:rPr lang="en-US" sz="1400" smtClean="0"/>
              <a:t>Establishes the actions a student should take to obtain assistance and intervention in response to bullying; </a:t>
            </a:r>
          </a:p>
          <a:p>
            <a:pPr marL="0" indent="0" eaLnBrk="1" hangingPunct="1">
              <a:buFontTx/>
              <a:buAutoNum type="arabicPeriod"/>
            </a:pPr>
            <a:r>
              <a:rPr lang="en-US" sz="1400" smtClean="0"/>
              <a:t>Sets out the available counseling options for a student who is a victim or a witness to bullying or who engages in bullying; </a:t>
            </a:r>
          </a:p>
          <a:p>
            <a:pPr marL="0" indent="0" eaLnBrk="1" hangingPunct="1">
              <a:buFontTx/>
              <a:buAutoNum type="arabicPeriod"/>
            </a:pPr>
            <a:r>
              <a:rPr lang="en-US" sz="1400" smtClean="0"/>
              <a:t>Establishes procedures for reporting an incident of bullying, investigating a reported incident of bullying, and determining whether the reported incident of bullying occurred; </a:t>
            </a:r>
          </a:p>
          <a:p>
            <a:pPr marL="0" indent="0" eaLnBrk="1" hangingPunct="1">
              <a:buFontTx/>
              <a:buAutoNum type="arabicPeriod"/>
            </a:pPr>
            <a:r>
              <a:rPr lang="en-US" sz="1400" smtClean="0"/>
              <a:t>Prohibits the imposition of a disciplinary measure on a student who, after an investigation, is found to be a victim of bullying, on the basis of that student’s use of reasonable self-defense in response to bullying; and </a:t>
            </a:r>
          </a:p>
          <a:p>
            <a:pPr marL="0" indent="0" eaLnBrk="1" hangingPunct="1">
              <a:buFontTx/>
              <a:buAutoNum type="arabicPeriod"/>
            </a:pPr>
            <a:r>
              <a:rPr lang="en-US" sz="1400" smtClean="0"/>
              <a:t>Requires that discipline for bullying of a student with disabilities comply with applicable requirements under federal law, including the Individuals with Disabilities Education Act</a:t>
            </a:r>
            <a:r>
              <a:rPr lang="en-US" sz="1600" smtClean="0"/>
              <a:t>.</a:t>
            </a:r>
          </a:p>
        </p:txBody>
      </p:sp>
      <p:sp>
        <p:nvSpPr>
          <p:cNvPr id="26629" name="Rectangle 6"/>
          <p:cNvSpPr>
            <a:spLocks noGrp="1" noChangeArrowheads="1"/>
          </p:cNvSpPr>
          <p:nvPr>
            <p:ph type="title"/>
          </p:nvPr>
        </p:nvSpPr>
        <p:spPr>
          <a:xfrm>
            <a:off x="1752600" y="228600"/>
            <a:ext cx="7391400" cy="1143000"/>
          </a:xfrm>
        </p:spPr>
        <p:txBody>
          <a:bodyPr/>
          <a:lstStyle/>
          <a:p>
            <a:pPr eaLnBrk="1" hangingPunct="1"/>
            <a:r>
              <a:rPr lang="en-US" sz="2800" b="1" smtClean="0">
                <a:solidFill>
                  <a:schemeClr val="bg1"/>
                </a:solidFill>
              </a:rPr>
              <a:t>HB 1942 (cont.)</a:t>
            </a:r>
          </a:p>
        </p:txBody>
      </p:sp>
      <p:sp>
        <p:nvSpPr>
          <p:cNvPr id="26630"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D6B9F1BE-2A87-4A6C-9B5A-F895482E55D4}"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14</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7650"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7651"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27652" name="Rectangle 5"/>
          <p:cNvSpPr>
            <a:spLocks noGrp="1" noChangeArrowheads="1"/>
          </p:cNvSpPr>
          <p:nvPr>
            <p:ph type="body" idx="1"/>
          </p:nvPr>
        </p:nvSpPr>
        <p:spPr>
          <a:xfrm>
            <a:off x="1905000" y="1524000"/>
            <a:ext cx="6705600" cy="4572000"/>
          </a:xfrm>
        </p:spPr>
        <p:txBody>
          <a:bodyPr/>
          <a:lstStyle/>
          <a:p>
            <a:pPr marL="0" indent="0">
              <a:buFontTx/>
              <a:buNone/>
            </a:pPr>
            <a:r>
              <a:rPr lang="en-US" sz="2400" smtClean="0"/>
              <a:t>Requires that the policy and necessary procedures be included annually in the student and employee school district handbooks and in the district improvement plan.</a:t>
            </a:r>
          </a:p>
          <a:p>
            <a:pPr marL="0" indent="0">
              <a:buFontTx/>
              <a:buNone/>
            </a:pPr>
            <a:endParaRPr lang="en-US" sz="2400" smtClean="0"/>
          </a:p>
          <a:p>
            <a:pPr marL="0" indent="0">
              <a:buFontTx/>
              <a:buNone/>
            </a:pPr>
            <a:r>
              <a:rPr lang="en-US" sz="2400" smtClean="0"/>
              <a:t>Requires a school district to post on its Internet website to the extent practicable the procedure for reporting bullying. </a:t>
            </a:r>
          </a:p>
          <a:p>
            <a:pPr marL="0" indent="0">
              <a:buFontTx/>
              <a:buNone/>
            </a:pPr>
            <a:endParaRPr lang="en-US" sz="2400" smtClean="0"/>
          </a:p>
          <a:p>
            <a:pPr marL="0" indent="0">
              <a:buFontTx/>
              <a:buNone/>
            </a:pPr>
            <a:r>
              <a:rPr lang="en-US" sz="2400" smtClean="0"/>
              <a:t>Earliest effective date: Immediately</a:t>
            </a:r>
          </a:p>
        </p:txBody>
      </p:sp>
      <p:sp>
        <p:nvSpPr>
          <p:cNvPr id="27653" name="Rectangle 6"/>
          <p:cNvSpPr>
            <a:spLocks noGrp="1" noChangeArrowheads="1"/>
          </p:cNvSpPr>
          <p:nvPr>
            <p:ph type="title"/>
          </p:nvPr>
        </p:nvSpPr>
        <p:spPr>
          <a:xfrm>
            <a:off x="1752600" y="228600"/>
            <a:ext cx="7391400" cy="1143000"/>
          </a:xfrm>
        </p:spPr>
        <p:txBody>
          <a:bodyPr/>
          <a:lstStyle/>
          <a:p>
            <a:pPr eaLnBrk="1" hangingPunct="1"/>
            <a:r>
              <a:rPr lang="en-US" sz="2800" b="1" smtClean="0">
                <a:solidFill>
                  <a:schemeClr val="bg1"/>
                </a:solidFill>
              </a:rPr>
              <a:t>HB 1942 (cont.)</a:t>
            </a:r>
          </a:p>
        </p:txBody>
      </p:sp>
      <p:sp>
        <p:nvSpPr>
          <p:cNvPr id="27654"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D31E5518-66E2-4436-A9AC-458D1FEE8126}"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15</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8674"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8675"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28676" name="Rectangle 6"/>
          <p:cNvSpPr>
            <a:spLocks noGrp="1" noChangeArrowheads="1"/>
          </p:cNvSpPr>
          <p:nvPr>
            <p:ph type="title"/>
          </p:nvPr>
        </p:nvSpPr>
        <p:spPr>
          <a:xfrm>
            <a:off x="1752600" y="228600"/>
            <a:ext cx="7391400" cy="1143000"/>
          </a:xfrm>
        </p:spPr>
        <p:txBody>
          <a:bodyPr/>
          <a:lstStyle/>
          <a:p>
            <a:pPr eaLnBrk="1" hangingPunct="1"/>
            <a:r>
              <a:rPr lang="en-US" sz="2400" b="1" smtClean="0">
                <a:solidFill>
                  <a:schemeClr val="bg1"/>
                </a:solidFill>
              </a:rPr>
              <a:t>SB 407</a:t>
            </a:r>
            <a:br>
              <a:rPr lang="en-US" sz="2400" b="1" smtClean="0">
                <a:solidFill>
                  <a:schemeClr val="bg1"/>
                </a:solidFill>
              </a:rPr>
            </a:br>
            <a:r>
              <a:rPr lang="en-US" sz="2400" b="1" smtClean="0">
                <a:solidFill>
                  <a:schemeClr val="bg1"/>
                </a:solidFill>
              </a:rPr>
              <a:t>ELECTRONIC TRANSMISSION OF CERTAIN VISUAL MATERIAL</a:t>
            </a:r>
          </a:p>
        </p:txBody>
      </p:sp>
      <p:sp>
        <p:nvSpPr>
          <p:cNvPr id="28677"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28678" name="Rectangle 5"/>
          <p:cNvSpPr>
            <a:spLocks noChangeArrowheads="1"/>
          </p:cNvSpPr>
          <p:nvPr/>
        </p:nvSpPr>
        <p:spPr bwMode="auto">
          <a:xfrm>
            <a:off x="1905000" y="1524000"/>
            <a:ext cx="6705600" cy="4572000"/>
          </a:xfrm>
          <a:prstGeom prst="rect">
            <a:avLst/>
          </a:prstGeom>
          <a:noFill/>
          <a:ln w="9525">
            <a:noFill/>
            <a:miter lim="800000"/>
            <a:headEnd/>
            <a:tailEnd/>
          </a:ln>
        </p:spPr>
        <p:txBody>
          <a:bodyPr/>
          <a:lstStyle/>
          <a:p>
            <a:pPr eaLnBrk="0" hangingPunct="0">
              <a:spcBef>
                <a:spcPct val="20000"/>
              </a:spcBef>
            </a:pPr>
            <a:endParaRPr lang="en-US" sz="2400"/>
          </a:p>
        </p:txBody>
      </p:sp>
      <p:sp>
        <p:nvSpPr>
          <p:cNvPr id="28679" name="Rectangle 12"/>
          <p:cNvSpPr>
            <a:spLocks noChangeArrowheads="1"/>
          </p:cNvSpPr>
          <p:nvPr/>
        </p:nvSpPr>
        <p:spPr bwMode="auto">
          <a:xfrm>
            <a:off x="1905000" y="1524000"/>
            <a:ext cx="6934200" cy="4968875"/>
          </a:xfrm>
          <a:prstGeom prst="rect">
            <a:avLst/>
          </a:prstGeom>
          <a:noFill/>
          <a:ln w="9525">
            <a:noFill/>
            <a:miter lim="800000"/>
            <a:headEnd/>
            <a:tailEnd/>
          </a:ln>
        </p:spPr>
        <p:txBody>
          <a:bodyPr anchor="ctr">
            <a:spAutoFit/>
          </a:bodyPr>
          <a:lstStyle/>
          <a:p>
            <a:r>
              <a:rPr lang="en-US" sz="2000"/>
              <a:t>Addresses “sexting” by minors younger than 18 years of age.</a:t>
            </a:r>
          </a:p>
          <a:p>
            <a:endParaRPr lang="en-US" sz="2000"/>
          </a:p>
          <a:p>
            <a:r>
              <a:rPr lang="en-US" sz="2000"/>
              <a:t>Provides that a minor commits the offense of “sexting” if the minor intentionally or knowingly by electronic means promotes to another minor visual material depicting a minor, including the actor, engaging in sexual conduct, if the actor produced the visual material or knows that another minor produced the visual material; or possesses in an electronic format visual material depicting another minor engaging in sexual conduct, if the actor produced the visual material or knows that another minor produced the visual material.</a:t>
            </a:r>
          </a:p>
          <a:p>
            <a:endParaRPr lang="en-US" sz="2000"/>
          </a:p>
          <a:p>
            <a:r>
              <a:rPr lang="en-US" sz="2000"/>
              <a:t>Provides that the promotion or possession of “sexting” material may be a Class A, Class B, or Class C misdemeanor.</a:t>
            </a:r>
          </a:p>
        </p:txBody>
      </p:sp>
      <p:sp>
        <p:nvSpPr>
          <p:cNvPr id="9" name="Date Placeholder 8"/>
          <p:cNvSpPr>
            <a:spLocks noGrp="1"/>
          </p:cNvSpPr>
          <p:nvPr>
            <p:ph type="dt" sz="half" idx="10"/>
          </p:nvPr>
        </p:nvSpPr>
        <p:spPr/>
        <p:txBody>
          <a:bodyPr/>
          <a:lstStyle/>
          <a:p>
            <a:pPr>
              <a:defRPr/>
            </a:pPr>
            <a:fld id="{B1247E08-9CED-457F-8272-5271CD9BBAA1}" type="datetime1">
              <a:rPr lang="en-US" smtClean="0"/>
              <a:t>8/10/2012</a:t>
            </a:fld>
            <a:endParaRPr lang="en-US"/>
          </a:p>
        </p:txBody>
      </p:sp>
      <p:sp>
        <p:nvSpPr>
          <p:cNvPr id="10" name="Slide Number Placeholder 9"/>
          <p:cNvSpPr>
            <a:spLocks noGrp="1"/>
          </p:cNvSpPr>
          <p:nvPr>
            <p:ph type="sldNum" sz="quarter" idx="12"/>
          </p:nvPr>
        </p:nvSpPr>
        <p:spPr/>
        <p:txBody>
          <a:bodyPr/>
          <a:lstStyle/>
          <a:p>
            <a:pPr>
              <a:defRPr/>
            </a:pPr>
            <a:fld id="{A089B233-FFC6-49B3-8B43-19C72DA29E9E}" type="slidenum">
              <a:rPr lang="en-US" smtClean="0"/>
              <a:pPr>
                <a:defRPr/>
              </a:pPr>
              <a:t>16</a:t>
            </a:fld>
            <a:endParaRPr lang="en-US"/>
          </a:p>
        </p:txBody>
      </p:sp>
      <p:sp>
        <p:nvSpPr>
          <p:cNvPr id="11" name="Footer Placeholder 10"/>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9698"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9699"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29700" name="Rectangle 5"/>
          <p:cNvSpPr>
            <a:spLocks noGrp="1" noChangeArrowheads="1"/>
          </p:cNvSpPr>
          <p:nvPr>
            <p:ph type="body" idx="1"/>
          </p:nvPr>
        </p:nvSpPr>
        <p:spPr>
          <a:xfrm>
            <a:off x="1905000" y="1524000"/>
            <a:ext cx="6705600" cy="4572000"/>
          </a:xfrm>
        </p:spPr>
        <p:txBody>
          <a:bodyPr/>
          <a:lstStyle/>
          <a:p>
            <a:pPr marL="0" indent="0">
              <a:lnSpc>
                <a:spcPct val="80000"/>
              </a:lnSpc>
              <a:buFontTx/>
              <a:buNone/>
            </a:pPr>
            <a:r>
              <a:rPr lang="en-US" sz="2000" smtClean="0"/>
              <a:t>Provides that it is an affirmative defense to prosecution that the visual material depicted only the actor or another minor who is not more than two years older or younger than the actor and with whom the actor had a dating relationship at the time of the offense or who was the spouse of the actor at the time of the offense; and was promoted or received only to or from the actor and the other minor.</a:t>
            </a:r>
          </a:p>
          <a:p>
            <a:pPr marL="0" indent="0">
              <a:lnSpc>
                <a:spcPct val="80000"/>
              </a:lnSpc>
              <a:buFontTx/>
              <a:buNone/>
            </a:pPr>
            <a:endParaRPr lang="en-US" sz="2000" smtClean="0"/>
          </a:p>
          <a:p>
            <a:pPr marL="0" indent="0">
              <a:lnSpc>
                <a:spcPct val="80000"/>
              </a:lnSpc>
              <a:buFontTx/>
              <a:buNone/>
            </a:pPr>
            <a:r>
              <a:rPr lang="en-US" sz="2000" smtClean="0"/>
              <a:t>Provides that it is a defense to prosecution for an actor that possesses the visual material if the actor did not produce or solicit the visual material; possessed the visual material only after receiving the material from another minor; and destroyed the visual material within a reasonable amount of time after receiving the material from another minor.</a:t>
            </a:r>
          </a:p>
        </p:txBody>
      </p:sp>
      <p:sp>
        <p:nvSpPr>
          <p:cNvPr id="29701" name="Rectangle 6"/>
          <p:cNvSpPr>
            <a:spLocks noGrp="1" noChangeArrowheads="1"/>
          </p:cNvSpPr>
          <p:nvPr>
            <p:ph type="title"/>
          </p:nvPr>
        </p:nvSpPr>
        <p:spPr>
          <a:xfrm>
            <a:off x="1752600" y="228600"/>
            <a:ext cx="7391400" cy="1143000"/>
          </a:xfrm>
        </p:spPr>
        <p:txBody>
          <a:bodyPr/>
          <a:lstStyle/>
          <a:p>
            <a:pPr eaLnBrk="1" hangingPunct="1"/>
            <a:r>
              <a:rPr lang="en-US" sz="2400" b="1" smtClean="0">
                <a:solidFill>
                  <a:schemeClr val="bg1"/>
                </a:solidFill>
              </a:rPr>
              <a:t>SB 407 (cont.)</a:t>
            </a:r>
          </a:p>
        </p:txBody>
      </p:sp>
      <p:sp>
        <p:nvSpPr>
          <p:cNvPr id="29702"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4C407D0F-D69B-4A14-9DAD-B4550AE64B21}"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17</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0722"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0723"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30724" name="Rectangle 5"/>
          <p:cNvSpPr>
            <a:spLocks noGrp="1" noChangeArrowheads="1"/>
          </p:cNvSpPr>
          <p:nvPr>
            <p:ph type="body" idx="1"/>
          </p:nvPr>
        </p:nvSpPr>
        <p:spPr>
          <a:xfrm>
            <a:off x="1905000" y="1524000"/>
            <a:ext cx="6705600" cy="4572000"/>
          </a:xfrm>
        </p:spPr>
        <p:txBody>
          <a:bodyPr/>
          <a:lstStyle/>
          <a:p>
            <a:pPr marL="0" indent="0" eaLnBrk="1" hangingPunct="1">
              <a:buFontTx/>
              <a:buNone/>
            </a:pPr>
            <a:r>
              <a:rPr lang="en-US" sz="2400" smtClean="0"/>
              <a:t>Provides a law enforcement officer or a school administrator with a defense to prosecution if the visual material was possessed in good faith solely as a result of an allegation involving “sexting;” allowed other law enforcement or school administrative personnel to access the material only as appropriate based on the allegation of “sexting;” and took reasonable steps to destroy the material within an appropriate period following the “sexting” allegation.</a:t>
            </a:r>
          </a:p>
        </p:txBody>
      </p:sp>
      <p:sp>
        <p:nvSpPr>
          <p:cNvPr id="30725" name="Rectangle 6"/>
          <p:cNvSpPr>
            <a:spLocks noGrp="1" noChangeArrowheads="1"/>
          </p:cNvSpPr>
          <p:nvPr>
            <p:ph type="title"/>
          </p:nvPr>
        </p:nvSpPr>
        <p:spPr>
          <a:xfrm>
            <a:off x="1752600" y="228600"/>
            <a:ext cx="7391400" cy="1143000"/>
          </a:xfrm>
        </p:spPr>
        <p:txBody>
          <a:bodyPr/>
          <a:lstStyle/>
          <a:p>
            <a:pPr eaLnBrk="1" hangingPunct="1"/>
            <a:r>
              <a:rPr lang="en-US" sz="2400" b="1" smtClean="0">
                <a:solidFill>
                  <a:schemeClr val="bg1"/>
                </a:solidFill>
              </a:rPr>
              <a:t>SB 407 (cont.)</a:t>
            </a:r>
          </a:p>
        </p:txBody>
      </p:sp>
      <p:sp>
        <p:nvSpPr>
          <p:cNvPr id="30726"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84272A16-C441-4772-AC29-C19396FCBF9E}"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18</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1746"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1747"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31748" name="Rectangle 5"/>
          <p:cNvSpPr>
            <a:spLocks noGrp="1" noChangeArrowheads="1"/>
          </p:cNvSpPr>
          <p:nvPr>
            <p:ph type="body" idx="1"/>
          </p:nvPr>
        </p:nvSpPr>
        <p:spPr>
          <a:xfrm>
            <a:off x="1905000" y="1524000"/>
            <a:ext cx="6705600" cy="4572000"/>
          </a:xfrm>
        </p:spPr>
        <p:txBody>
          <a:bodyPr/>
          <a:lstStyle/>
          <a:p>
            <a:pPr marL="0" indent="0">
              <a:lnSpc>
                <a:spcPct val="80000"/>
              </a:lnSpc>
              <a:buFontTx/>
              <a:buNone/>
            </a:pPr>
            <a:r>
              <a:rPr lang="en-US" sz="2400" smtClean="0"/>
              <a:t>Requires the Texas School Safety Center, in consultation with the Office of the Texas Attorney General, to develop educational programs for use by school districts that address various issues relating to “sexting.”</a:t>
            </a:r>
          </a:p>
          <a:p>
            <a:pPr marL="0" indent="0">
              <a:lnSpc>
                <a:spcPct val="80000"/>
              </a:lnSpc>
              <a:buFontTx/>
              <a:buNone/>
            </a:pPr>
            <a:endParaRPr lang="en-US" sz="2400" smtClean="0"/>
          </a:p>
          <a:p>
            <a:pPr marL="0" indent="0">
              <a:lnSpc>
                <a:spcPct val="80000"/>
              </a:lnSpc>
              <a:buFontTx/>
              <a:buNone/>
            </a:pPr>
            <a:r>
              <a:rPr lang="en-US" sz="2400" smtClean="0"/>
              <a:t>Requires school districts to annually provide or make available information on the educational programs developed by the Texas School Safety Center in a grade level and in a manner the district considers appropriate.</a:t>
            </a:r>
          </a:p>
          <a:p>
            <a:pPr marL="0" indent="0">
              <a:lnSpc>
                <a:spcPct val="80000"/>
              </a:lnSpc>
              <a:buFontTx/>
              <a:buNone/>
            </a:pPr>
            <a:endParaRPr lang="en-US" sz="2400" smtClean="0"/>
          </a:p>
          <a:p>
            <a:pPr marL="0" indent="0">
              <a:lnSpc>
                <a:spcPct val="80000"/>
              </a:lnSpc>
              <a:buFontTx/>
              <a:buNone/>
            </a:pPr>
            <a:r>
              <a:rPr lang="en-US" sz="2400" smtClean="0"/>
              <a:t>Earliest effective date: September 1, 2011</a:t>
            </a:r>
          </a:p>
        </p:txBody>
      </p:sp>
      <p:sp>
        <p:nvSpPr>
          <p:cNvPr id="31749" name="Rectangle 6"/>
          <p:cNvSpPr>
            <a:spLocks noGrp="1" noChangeArrowheads="1"/>
          </p:cNvSpPr>
          <p:nvPr>
            <p:ph type="title"/>
          </p:nvPr>
        </p:nvSpPr>
        <p:spPr>
          <a:xfrm>
            <a:off x="1752600" y="228600"/>
            <a:ext cx="7391400" cy="1143000"/>
          </a:xfrm>
        </p:spPr>
        <p:txBody>
          <a:bodyPr/>
          <a:lstStyle/>
          <a:p>
            <a:pPr eaLnBrk="1" hangingPunct="1"/>
            <a:r>
              <a:rPr lang="en-US" sz="2400" b="1" smtClean="0">
                <a:solidFill>
                  <a:schemeClr val="bg1"/>
                </a:solidFill>
              </a:rPr>
              <a:t>SB 407 (cont.)</a:t>
            </a:r>
          </a:p>
        </p:txBody>
      </p:sp>
      <p:sp>
        <p:nvSpPr>
          <p:cNvPr id="31750"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A44F2DBF-BF88-41CA-B9D9-C901E1142EFB}"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19</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4338" name="Rectangle 6"/>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4339"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14340" name="Rectangle 2"/>
          <p:cNvSpPr>
            <a:spLocks noGrp="1" noChangeArrowheads="1"/>
          </p:cNvSpPr>
          <p:nvPr>
            <p:ph type="title"/>
          </p:nvPr>
        </p:nvSpPr>
        <p:spPr>
          <a:xfrm>
            <a:off x="1752600" y="228600"/>
            <a:ext cx="7391400" cy="1143000"/>
          </a:xfrm>
        </p:spPr>
        <p:txBody>
          <a:bodyPr/>
          <a:lstStyle/>
          <a:p>
            <a:pPr eaLnBrk="1" hangingPunct="1"/>
            <a:r>
              <a:rPr lang="en-US" sz="2400" b="1" smtClean="0">
                <a:solidFill>
                  <a:schemeClr val="bg1"/>
                </a:solidFill>
              </a:rPr>
              <a:t>Office of Civil Rights Dear Colleague Letter </a:t>
            </a:r>
            <a:br>
              <a:rPr lang="en-US" sz="2400" b="1" smtClean="0">
                <a:solidFill>
                  <a:schemeClr val="bg1"/>
                </a:solidFill>
              </a:rPr>
            </a:br>
            <a:r>
              <a:rPr lang="en-US" sz="2400" b="1" smtClean="0">
                <a:solidFill>
                  <a:schemeClr val="bg1"/>
                </a:solidFill>
              </a:rPr>
              <a:t>October 26, 2010</a:t>
            </a:r>
          </a:p>
        </p:txBody>
      </p:sp>
      <p:sp>
        <p:nvSpPr>
          <p:cNvPr id="14341" name="Rectangle 5"/>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14342" name="Rectangle 10"/>
          <p:cNvSpPr>
            <a:spLocks noChangeArrowheads="1"/>
          </p:cNvSpPr>
          <p:nvPr/>
        </p:nvSpPr>
        <p:spPr bwMode="auto">
          <a:xfrm>
            <a:off x="6886575" y="5943600"/>
            <a:ext cx="2257425" cy="638175"/>
          </a:xfrm>
          <a:prstGeom prst="rect">
            <a:avLst/>
          </a:prstGeom>
          <a:solidFill>
            <a:srgbClr val="000080"/>
          </a:solidFill>
          <a:ln w="9525">
            <a:solidFill>
              <a:srgbClr val="000080"/>
            </a:solidFill>
            <a:miter lim="800000"/>
            <a:headEnd/>
            <a:tailEnd/>
          </a:ln>
        </p:spPr>
        <p:txBody>
          <a:bodyPr wrap="none" anchor="ctr"/>
          <a:lstStyle/>
          <a:p>
            <a:endParaRPr lang="en-US"/>
          </a:p>
        </p:txBody>
      </p:sp>
      <p:pic>
        <p:nvPicPr>
          <p:cNvPr id="14343" name="Picture 9"/>
          <p:cNvPicPr>
            <a:picLocks noChangeAspect="1" noChangeArrowheads="1"/>
          </p:cNvPicPr>
          <p:nvPr/>
        </p:nvPicPr>
        <p:blipFill>
          <a:blip r:embed="rId2" cstate="print"/>
          <a:srcRect l="5128"/>
          <a:stretch>
            <a:fillRect/>
          </a:stretch>
        </p:blipFill>
        <p:spPr bwMode="auto">
          <a:xfrm>
            <a:off x="6943725" y="6019800"/>
            <a:ext cx="2133600" cy="496888"/>
          </a:xfrm>
          <a:prstGeom prst="rect">
            <a:avLst/>
          </a:prstGeom>
          <a:noFill/>
          <a:ln w="9525" algn="in">
            <a:noFill/>
            <a:miter lim="800000"/>
            <a:headEnd/>
            <a:tailEnd/>
          </a:ln>
        </p:spPr>
      </p:pic>
      <p:sp>
        <p:nvSpPr>
          <p:cNvPr id="14344" name="Rectangle 3"/>
          <p:cNvSpPr>
            <a:spLocks noGrp="1" noChangeArrowheads="1"/>
          </p:cNvSpPr>
          <p:nvPr>
            <p:ph type="body" idx="1"/>
          </p:nvPr>
        </p:nvSpPr>
        <p:spPr>
          <a:xfrm>
            <a:off x="1905000" y="1524000"/>
            <a:ext cx="6705600" cy="4572000"/>
          </a:xfrm>
        </p:spPr>
        <p:txBody>
          <a:bodyPr/>
          <a:lstStyle/>
          <a:p>
            <a:pPr marL="114300" lvl="1" indent="0">
              <a:buFontTx/>
              <a:buNone/>
            </a:pPr>
            <a:r>
              <a:rPr lang="en-US" sz="2400" smtClean="0"/>
              <a:t>Some student misconduct that falls under a school’s anti-bullying policy also may trigger responsibilities under one or more of the federal antidiscrimination laws enforced by the Education Department’s Office for Civil Rights (OCR).</a:t>
            </a:r>
          </a:p>
          <a:p>
            <a:pPr marL="114300" lvl="1" indent="0">
              <a:buFontTx/>
              <a:buNone/>
            </a:pPr>
            <a:endParaRPr lang="en-US" sz="2400" smtClean="0"/>
          </a:p>
          <a:p>
            <a:pPr marL="114300" lvl="1" indent="0">
              <a:buFontTx/>
              <a:buNone/>
            </a:pPr>
            <a:r>
              <a:rPr lang="en-US" sz="2400" smtClean="0"/>
              <a:t>By limiting its response to a specific application of its anti-bullying disciplinary policy, a school may fail to properly consider whether the student misconduct also results in discriminatory harassment.</a:t>
            </a:r>
          </a:p>
          <a:p>
            <a:pPr marL="114300" lvl="1" indent="0" eaLnBrk="1" hangingPunct="1"/>
            <a:endParaRPr lang="en-US" sz="2400" smtClean="0"/>
          </a:p>
        </p:txBody>
      </p:sp>
      <p:sp>
        <p:nvSpPr>
          <p:cNvPr id="10" name="Date Placeholder 9"/>
          <p:cNvSpPr>
            <a:spLocks noGrp="1"/>
          </p:cNvSpPr>
          <p:nvPr>
            <p:ph type="dt" sz="half" idx="10"/>
          </p:nvPr>
        </p:nvSpPr>
        <p:spPr/>
        <p:txBody>
          <a:bodyPr/>
          <a:lstStyle/>
          <a:p>
            <a:pPr>
              <a:defRPr/>
            </a:pPr>
            <a:fld id="{2E32A729-F130-40D9-B274-48D5B4362855}" type="datetime1">
              <a:rPr lang="en-US" smtClean="0"/>
              <a:t>8/10/2012</a:t>
            </a:fld>
            <a:endParaRPr lang="en-US"/>
          </a:p>
        </p:txBody>
      </p:sp>
      <p:sp>
        <p:nvSpPr>
          <p:cNvPr id="11" name="Slide Number Placeholder 10"/>
          <p:cNvSpPr>
            <a:spLocks noGrp="1"/>
          </p:cNvSpPr>
          <p:nvPr>
            <p:ph type="sldNum" sz="quarter" idx="12"/>
          </p:nvPr>
        </p:nvSpPr>
        <p:spPr/>
        <p:txBody>
          <a:bodyPr/>
          <a:lstStyle/>
          <a:p>
            <a:pPr>
              <a:defRPr/>
            </a:pPr>
            <a:fld id="{A089B233-FFC6-49B3-8B43-19C72DA29E9E}" type="slidenum">
              <a:rPr lang="en-US" smtClean="0"/>
              <a:pPr>
                <a:defRPr/>
              </a:pPr>
              <a:t>2</a:t>
            </a:fld>
            <a:endParaRPr lang="en-US"/>
          </a:p>
        </p:txBody>
      </p:sp>
      <p:sp>
        <p:nvSpPr>
          <p:cNvPr id="12" name="Footer Placeholder 11"/>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5"/>
          <p:cNvSpPr>
            <a:spLocks noGrp="1" noChangeArrowheads="1"/>
          </p:cNvSpPr>
          <p:nvPr>
            <p:ph type="body" idx="1"/>
          </p:nvPr>
        </p:nvSpPr>
        <p:spPr>
          <a:xfrm>
            <a:off x="1905000" y="1524000"/>
            <a:ext cx="6705600" cy="5029200"/>
          </a:xfrm>
        </p:spPr>
        <p:txBody>
          <a:bodyPr/>
          <a:lstStyle/>
          <a:p>
            <a:pPr eaLnBrk="1" hangingPunct="1">
              <a:buFontTx/>
              <a:buNone/>
            </a:pPr>
            <a:endParaRPr lang="en-US" smtClean="0"/>
          </a:p>
        </p:txBody>
      </p:sp>
      <p:pic>
        <p:nvPicPr>
          <p:cNvPr id="32770" name="Picture 8"/>
          <p:cNvPicPr>
            <a:picLocks noChangeAspect="1" noChangeArrowheads="1"/>
          </p:cNvPicPr>
          <p:nvPr/>
        </p:nvPicPr>
        <p:blipFill>
          <a:blip r:embed="rId2" cstate="print"/>
          <a:srcRect l="5128"/>
          <a:stretch>
            <a:fillRect/>
          </a:stretch>
        </p:blipFill>
        <p:spPr bwMode="auto">
          <a:xfrm>
            <a:off x="5334000" y="14288"/>
            <a:ext cx="3124200" cy="728662"/>
          </a:xfrm>
          <a:prstGeom prst="rect">
            <a:avLst/>
          </a:prstGeom>
          <a:noFill/>
          <a:ln w="9525" algn="in">
            <a:noFill/>
            <a:miter lim="800000"/>
            <a:headEnd/>
            <a:tailEnd/>
          </a:ln>
        </p:spPr>
      </p:pic>
      <p:sp>
        <p:nvSpPr>
          <p:cNvPr id="32771" name="Rectangle 9"/>
          <p:cNvSpPr>
            <a:spLocks noChangeArrowheads="1"/>
          </p:cNvSpPr>
          <p:nvPr/>
        </p:nvSpPr>
        <p:spPr bwMode="auto">
          <a:xfrm>
            <a:off x="0" y="0"/>
            <a:ext cx="4572000" cy="785813"/>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2772" name="Rectangle 11"/>
          <p:cNvSpPr>
            <a:spLocks noChangeArrowheads="1"/>
          </p:cNvSpPr>
          <p:nvPr/>
        </p:nvSpPr>
        <p:spPr bwMode="auto">
          <a:xfrm>
            <a:off x="0" y="1066800"/>
            <a:ext cx="9144000" cy="57912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2773" name="Rectangle 12"/>
          <p:cNvSpPr>
            <a:spLocks noChangeArrowheads="1"/>
          </p:cNvSpPr>
          <p:nvPr/>
        </p:nvSpPr>
        <p:spPr bwMode="auto">
          <a:xfrm>
            <a:off x="0" y="858838"/>
            <a:ext cx="9144000" cy="152400"/>
          </a:xfrm>
          <a:prstGeom prst="rect">
            <a:avLst/>
          </a:prstGeom>
          <a:solidFill>
            <a:srgbClr val="C0C0C0"/>
          </a:solidFill>
          <a:ln w="6350">
            <a:solidFill>
              <a:srgbClr val="C0C0C0"/>
            </a:solidFill>
            <a:miter lim="800000"/>
            <a:headEnd/>
            <a:tailEnd/>
          </a:ln>
        </p:spPr>
        <p:txBody>
          <a:bodyPr wrap="none" anchor="ctr"/>
          <a:lstStyle/>
          <a:p>
            <a:endParaRPr lang="en-US"/>
          </a:p>
        </p:txBody>
      </p:sp>
      <p:sp>
        <p:nvSpPr>
          <p:cNvPr id="32774" name="Text Box 13"/>
          <p:cNvSpPr txBox="1">
            <a:spLocks noChangeArrowheads="1"/>
          </p:cNvSpPr>
          <p:nvPr/>
        </p:nvSpPr>
        <p:spPr bwMode="auto">
          <a:xfrm>
            <a:off x="533400" y="1905000"/>
            <a:ext cx="8229600" cy="2560638"/>
          </a:xfrm>
          <a:prstGeom prst="rect">
            <a:avLst/>
          </a:prstGeom>
          <a:noFill/>
          <a:ln w="9525">
            <a:noFill/>
            <a:miter lim="800000"/>
            <a:headEnd/>
            <a:tailEnd/>
          </a:ln>
        </p:spPr>
        <p:txBody>
          <a:bodyPr>
            <a:spAutoFit/>
          </a:bodyPr>
          <a:lstStyle/>
          <a:p>
            <a:pPr>
              <a:spcBef>
                <a:spcPct val="50000"/>
              </a:spcBef>
            </a:pPr>
            <a:endParaRPr lang="en-US" sz="5400"/>
          </a:p>
          <a:p>
            <a:pPr algn="ctr">
              <a:spcBef>
                <a:spcPct val="50000"/>
              </a:spcBef>
            </a:pPr>
            <a:r>
              <a:rPr lang="en-US" sz="5400">
                <a:solidFill>
                  <a:schemeClr val="bg1"/>
                </a:solidFill>
                <a:latin typeface="Arial Black" pitchFamily="34" charset="0"/>
              </a:rPr>
              <a:t>CYBER BULLYING</a:t>
            </a:r>
          </a:p>
          <a:p>
            <a:pPr>
              <a:spcBef>
                <a:spcPct val="50000"/>
              </a:spcBef>
            </a:pPr>
            <a:endParaRPr lang="en-US"/>
          </a:p>
        </p:txBody>
      </p:sp>
      <p:sp>
        <p:nvSpPr>
          <p:cNvPr id="8" name="Date Placeholder 7"/>
          <p:cNvSpPr>
            <a:spLocks noGrp="1"/>
          </p:cNvSpPr>
          <p:nvPr>
            <p:ph type="dt" sz="half" idx="10"/>
          </p:nvPr>
        </p:nvSpPr>
        <p:spPr/>
        <p:txBody>
          <a:bodyPr/>
          <a:lstStyle/>
          <a:p>
            <a:pPr>
              <a:defRPr/>
            </a:pPr>
            <a:fld id="{63902EE3-914D-49DD-A1EA-634D0E104F80}"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20</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3794"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3795"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33796" name="Rectangle 5"/>
          <p:cNvSpPr>
            <a:spLocks noGrp="1" noChangeArrowheads="1"/>
          </p:cNvSpPr>
          <p:nvPr>
            <p:ph type="body" idx="1"/>
          </p:nvPr>
        </p:nvSpPr>
        <p:spPr>
          <a:xfrm>
            <a:off x="1905000" y="1524000"/>
            <a:ext cx="6705600" cy="4572000"/>
          </a:xfrm>
        </p:spPr>
        <p:txBody>
          <a:bodyPr/>
          <a:lstStyle/>
          <a:p>
            <a:pPr marL="0" indent="0">
              <a:lnSpc>
                <a:spcPct val="90000"/>
              </a:lnSpc>
              <a:buFontTx/>
              <a:buNone/>
            </a:pPr>
            <a:r>
              <a:rPr lang="en-US" sz="2800" smtClean="0"/>
              <a:t>Being cruel to others by sending or posting harmful material using technological means; an individual or group that uses information and communication involving electronic technologies to facilitate deliberate and repeated harassment or threat to an individual or group.  </a:t>
            </a:r>
          </a:p>
          <a:p>
            <a:pPr marL="0" indent="0">
              <a:lnSpc>
                <a:spcPct val="90000"/>
              </a:lnSpc>
              <a:buFontTx/>
              <a:buNone/>
            </a:pPr>
            <a:endParaRPr lang="en-US" sz="2800" smtClean="0"/>
          </a:p>
          <a:p>
            <a:pPr marL="0" indent="0">
              <a:lnSpc>
                <a:spcPct val="90000"/>
              </a:lnSpc>
              <a:buFontTx/>
              <a:buNone/>
            </a:pPr>
            <a:r>
              <a:rPr lang="en-US" sz="2800" smtClean="0"/>
              <a:t>Also known as:   ‘Electronic Bullying’ &amp; ‘Online Social Cruelty’.</a:t>
            </a:r>
          </a:p>
        </p:txBody>
      </p:sp>
      <p:sp>
        <p:nvSpPr>
          <p:cNvPr id="33797" name="Rectangle 6"/>
          <p:cNvSpPr>
            <a:spLocks noGrp="1" noChangeArrowheads="1"/>
          </p:cNvSpPr>
          <p:nvPr>
            <p:ph type="title"/>
          </p:nvPr>
        </p:nvSpPr>
        <p:spPr>
          <a:xfrm>
            <a:off x="1752600" y="228600"/>
            <a:ext cx="7391400" cy="1143000"/>
          </a:xfrm>
        </p:spPr>
        <p:txBody>
          <a:bodyPr/>
          <a:lstStyle/>
          <a:p>
            <a:pPr eaLnBrk="1" hangingPunct="1"/>
            <a:r>
              <a:rPr lang="en-US" sz="3600" smtClean="0">
                <a:solidFill>
                  <a:schemeClr val="bg1"/>
                </a:solidFill>
              </a:rPr>
              <a:t>CYBER BULLYING</a:t>
            </a:r>
          </a:p>
        </p:txBody>
      </p:sp>
      <p:sp>
        <p:nvSpPr>
          <p:cNvPr id="33798"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4996D23B-E0F7-4A20-98EE-A53888F76DE7}"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21</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4818"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4819"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34820" name="Rectangle 5"/>
          <p:cNvSpPr>
            <a:spLocks noGrp="1" noChangeArrowheads="1"/>
          </p:cNvSpPr>
          <p:nvPr>
            <p:ph type="body" idx="1"/>
          </p:nvPr>
        </p:nvSpPr>
        <p:spPr>
          <a:xfrm>
            <a:off x="1905000" y="1524000"/>
            <a:ext cx="6705600" cy="4572000"/>
          </a:xfrm>
        </p:spPr>
        <p:txBody>
          <a:bodyPr/>
          <a:lstStyle/>
          <a:p>
            <a:r>
              <a:rPr lang="en-US" smtClean="0"/>
              <a:t>E-mail</a:t>
            </a:r>
          </a:p>
          <a:p>
            <a:r>
              <a:rPr lang="en-US" smtClean="0"/>
              <a:t>Cell phones</a:t>
            </a:r>
          </a:p>
          <a:p>
            <a:r>
              <a:rPr lang="en-US" smtClean="0"/>
              <a:t>Pager text messages</a:t>
            </a:r>
          </a:p>
          <a:p>
            <a:r>
              <a:rPr lang="en-US" smtClean="0"/>
              <a:t>Instant messaging</a:t>
            </a:r>
          </a:p>
          <a:p>
            <a:r>
              <a:rPr lang="en-US" smtClean="0"/>
              <a:t>Defamatory personal web sites</a:t>
            </a:r>
          </a:p>
          <a:p>
            <a:r>
              <a:rPr lang="en-US" smtClean="0"/>
              <a:t>Defamatory online personal polling web sites </a:t>
            </a:r>
          </a:p>
          <a:p>
            <a:r>
              <a:rPr lang="en-US" smtClean="0"/>
              <a:t>Chat rooms</a:t>
            </a:r>
          </a:p>
        </p:txBody>
      </p:sp>
      <p:sp>
        <p:nvSpPr>
          <p:cNvPr id="34821" name="Rectangle 6"/>
          <p:cNvSpPr>
            <a:spLocks noGrp="1" noChangeArrowheads="1"/>
          </p:cNvSpPr>
          <p:nvPr>
            <p:ph type="title"/>
          </p:nvPr>
        </p:nvSpPr>
        <p:spPr>
          <a:xfrm>
            <a:off x="1752600" y="228600"/>
            <a:ext cx="7391400" cy="1143000"/>
          </a:xfrm>
        </p:spPr>
        <p:txBody>
          <a:bodyPr/>
          <a:lstStyle/>
          <a:p>
            <a:pPr eaLnBrk="1" hangingPunct="1"/>
            <a:r>
              <a:rPr lang="en-US" sz="3600" smtClean="0">
                <a:solidFill>
                  <a:schemeClr val="bg1"/>
                </a:solidFill>
              </a:rPr>
              <a:t>CYBER BULLIES’ TECHNOLOGY</a:t>
            </a:r>
          </a:p>
        </p:txBody>
      </p:sp>
      <p:sp>
        <p:nvSpPr>
          <p:cNvPr id="34822"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E8509A4C-7974-4DE3-A8EC-9716855F8C5E}"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22</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5842"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5843"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35844" name="Rectangle 5"/>
          <p:cNvSpPr>
            <a:spLocks noGrp="1" noChangeArrowheads="1"/>
          </p:cNvSpPr>
          <p:nvPr>
            <p:ph type="body" idx="1"/>
          </p:nvPr>
        </p:nvSpPr>
        <p:spPr>
          <a:xfrm>
            <a:off x="1905000" y="1524000"/>
            <a:ext cx="6705600" cy="5029200"/>
          </a:xfrm>
        </p:spPr>
        <p:txBody>
          <a:bodyPr/>
          <a:lstStyle/>
          <a:p>
            <a:pPr marL="273050" indent="-273050">
              <a:buFontTx/>
              <a:buNone/>
            </a:pPr>
            <a:r>
              <a:rPr lang="en-US" sz="1600" b="1" u="sng" dirty="0" smtClean="0"/>
              <a:t>BULLYING</a:t>
            </a:r>
            <a:endParaRPr lang="en-US" sz="1600" dirty="0" smtClean="0"/>
          </a:p>
          <a:p>
            <a:pPr marL="273050" indent="-273050"/>
            <a:r>
              <a:rPr lang="en-US" sz="1600" dirty="0" smtClean="0"/>
              <a:t>Occurs on school </a:t>
            </a:r>
            <a:r>
              <a:rPr lang="en-US" sz="1600" dirty="0" smtClean="0"/>
              <a:t>property</a:t>
            </a:r>
          </a:p>
          <a:p>
            <a:pPr marL="273050" indent="-273050"/>
            <a:r>
              <a:rPr lang="en-US" sz="1600" dirty="0" smtClean="0"/>
              <a:t>Bully usually has p</a:t>
            </a:r>
            <a:r>
              <a:rPr lang="en-US" sz="1600" dirty="0" smtClean="0"/>
              <a:t>oor </a:t>
            </a:r>
            <a:r>
              <a:rPr lang="en-US" sz="1600" dirty="0" smtClean="0"/>
              <a:t>relationships with teachers</a:t>
            </a:r>
          </a:p>
          <a:p>
            <a:pPr marL="273050" indent="-273050"/>
            <a:r>
              <a:rPr lang="en-US" sz="1600" dirty="0" smtClean="0"/>
              <a:t>Student being bullied often fears </a:t>
            </a:r>
            <a:r>
              <a:rPr lang="en-US" sz="1600" dirty="0" smtClean="0"/>
              <a:t>retribution</a:t>
            </a:r>
            <a:endParaRPr lang="en-US" sz="1600" b="1" dirty="0" smtClean="0"/>
          </a:p>
          <a:p>
            <a:pPr marL="273050" indent="-273050">
              <a:buFontTx/>
              <a:buNone/>
            </a:pPr>
            <a:r>
              <a:rPr lang="en-US" sz="1600" b="1" dirty="0" smtClean="0"/>
              <a:t>		Physical: </a:t>
            </a:r>
            <a:r>
              <a:rPr lang="en-US" sz="1600" dirty="0" smtClean="0"/>
              <a:t>Hitting, Punching &amp; Shoving</a:t>
            </a:r>
            <a:endParaRPr lang="en-US" sz="1600" b="1" dirty="0" smtClean="0"/>
          </a:p>
          <a:p>
            <a:pPr marL="273050" indent="-273050">
              <a:buFontTx/>
              <a:buNone/>
            </a:pPr>
            <a:r>
              <a:rPr lang="en-US" sz="1600" b="1" dirty="0" smtClean="0"/>
              <a:t>		Verbal: </a:t>
            </a:r>
            <a:r>
              <a:rPr lang="en-US" sz="1600" dirty="0" smtClean="0"/>
              <a:t>Teasing, Name calling &amp; Gossip</a:t>
            </a:r>
            <a:endParaRPr lang="en-US" sz="1600" b="1" dirty="0" smtClean="0"/>
          </a:p>
          <a:p>
            <a:pPr marL="273050" indent="-273050">
              <a:buFontTx/>
              <a:buNone/>
            </a:pPr>
            <a:r>
              <a:rPr lang="en-US" sz="1600" b="1" dirty="0" smtClean="0"/>
              <a:t>		Nonverbal: </a:t>
            </a:r>
            <a:r>
              <a:rPr lang="en-US" sz="1600" dirty="0" smtClean="0"/>
              <a:t>Use of gestures &amp; Exclusion</a:t>
            </a:r>
          </a:p>
          <a:p>
            <a:pPr marL="273050" indent="-273050">
              <a:buFontTx/>
              <a:buNone/>
            </a:pPr>
            <a:endParaRPr lang="en-US" sz="1600" b="1" u="sng" dirty="0" smtClean="0"/>
          </a:p>
          <a:p>
            <a:pPr marL="273050" indent="-273050">
              <a:buFontTx/>
              <a:buNone/>
            </a:pPr>
            <a:r>
              <a:rPr lang="en-US" sz="1600" b="1" u="sng" dirty="0" smtClean="0"/>
              <a:t>CYBERBULLYING </a:t>
            </a:r>
            <a:endParaRPr lang="en-US" sz="1600" dirty="0" smtClean="0"/>
          </a:p>
          <a:p>
            <a:pPr marL="273050" indent="-273050"/>
            <a:r>
              <a:rPr lang="en-US" sz="1600" dirty="0" smtClean="0"/>
              <a:t>ANONYMOUS</a:t>
            </a:r>
          </a:p>
          <a:p>
            <a:pPr marL="273050" indent="-273050"/>
            <a:r>
              <a:rPr lang="en-US" sz="1600" dirty="0" smtClean="0"/>
              <a:t>Occurs off school property</a:t>
            </a:r>
          </a:p>
          <a:p>
            <a:pPr marL="273050" indent="-273050"/>
            <a:r>
              <a:rPr lang="en-US" sz="1600" dirty="0" smtClean="0"/>
              <a:t>Bully usually has good </a:t>
            </a:r>
            <a:r>
              <a:rPr lang="en-US" sz="1600" dirty="0" smtClean="0"/>
              <a:t>relationships with teachers</a:t>
            </a:r>
          </a:p>
          <a:p>
            <a:pPr marL="273050" indent="-273050"/>
            <a:r>
              <a:rPr lang="en-US" sz="1600" dirty="0" smtClean="0"/>
              <a:t>Bully often fears </a:t>
            </a:r>
            <a:r>
              <a:rPr lang="en-US" sz="1600" dirty="0" smtClean="0"/>
              <a:t>loss of technology privileges</a:t>
            </a:r>
          </a:p>
          <a:p>
            <a:pPr marL="273050" indent="-273050"/>
            <a:r>
              <a:rPr lang="en-US" sz="1600" dirty="0" smtClean="0"/>
              <a:t>Usually further </a:t>
            </a:r>
            <a:r>
              <a:rPr lang="en-US" sz="1600" dirty="0" smtClean="0"/>
              <a:t>under the radar than bullying</a:t>
            </a:r>
          </a:p>
          <a:p>
            <a:pPr marL="273050" indent="-273050"/>
            <a:r>
              <a:rPr lang="en-US" sz="1600" dirty="0" smtClean="0"/>
              <a:t>Emotional reactions cannot be determined</a:t>
            </a:r>
            <a:endParaRPr lang="en-US" sz="1600" dirty="0" smtClean="0">
              <a:hlinkClick r:id="rId2"/>
            </a:endParaRPr>
          </a:p>
          <a:p>
            <a:pPr marL="273050" indent="-273050" algn="ctr">
              <a:buFontTx/>
              <a:buNone/>
            </a:pPr>
            <a:endParaRPr lang="en-US" sz="1600" dirty="0" smtClean="0">
              <a:hlinkClick r:id="rId2"/>
            </a:endParaRPr>
          </a:p>
          <a:p>
            <a:pPr marL="273050" indent="-273050" algn="ctr">
              <a:buFontTx/>
              <a:buNone/>
            </a:pPr>
            <a:r>
              <a:rPr lang="en-US" sz="1600" dirty="0" smtClean="0">
                <a:hlinkClick r:id="rId2"/>
              </a:rPr>
              <a:t>www.stopbullyingnow.hrsa.gov</a:t>
            </a:r>
            <a:r>
              <a:rPr lang="en-US" sz="1600" dirty="0" smtClean="0"/>
              <a:t> </a:t>
            </a:r>
          </a:p>
        </p:txBody>
      </p:sp>
      <p:sp>
        <p:nvSpPr>
          <p:cNvPr id="35845" name="Rectangle 6"/>
          <p:cNvSpPr>
            <a:spLocks noGrp="1" noChangeArrowheads="1"/>
          </p:cNvSpPr>
          <p:nvPr>
            <p:ph type="title"/>
          </p:nvPr>
        </p:nvSpPr>
        <p:spPr>
          <a:xfrm>
            <a:off x="1752600" y="228600"/>
            <a:ext cx="7391400" cy="1143000"/>
          </a:xfrm>
        </p:spPr>
        <p:txBody>
          <a:bodyPr/>
          <a:lstStyle/>
          <a:p>
            <a:pPr eaLnBrk="1" hangingPunct="1"/>
            <a:r>
              <a:rPr lang="en-US" sz="3600" smtClean="0">
                <a:solidFill>
                  <a:schemeClr val="bg1"/>
                </a:solidFill>
              </a:rPr>
              <a:t>DIFFERENCES</a:t>
            </a:r>
          </a:p>
        </p:txBody>
      </p:sp>
      <p:sp>
        <p:nvSpPr>
          <p:cNvPr id="35846"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4687C47A-2195-46DF-806F-E3F77122485C}"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23</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6866"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6867"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36868" name="Rectangle 5"/>
          <p:cNvSpPr>
            <a:spLocks noGrp="1" noChangeArrowheads="1"/>
          </p:cNvSpPr>
          <p:nvPr>
            <p:ph type="body" idx="1"/>
          </p:nvPr>
        </p:nvSpPr>
        <p:spPr>
          <a:xfrm>
            <a:off x="1905000" y="1524000"/>
            <a:ext cx="6705600" cy="4572000"/>
          </a:xfrm>
        </p:spPr>
        <p:txBody>
          <a:bodyPr/>
          <a:lstStyle/>
          <a:p>
            <a:pPr>
              <a:buFontTx/>
              <a:buNone/>
            </a:pPr>
            <a:r>
              <a:rPr lang="en-US" sz="1200" b="1" smtClean="0"/>
              <a:t>“Inadvertent”</a:t>
            </a:r>
            <a:endParaRPr lang="en-US" sz="1200" smtClean="0"/>
          </a:p>
          <a:p>
            <a:r>
              <a:rPr lang="en-US" sz="1200" smtClean="0"/>
              <a:t>Role-play</a:t>
            </a:r>
          </a:p>
          <a:p>
            <a:r>
              <a:rPr lang="en-US" sz="1200" smtClean="0"/>
              <a:t>Responding</a:t>
            </a:r>
          </a:p>
          <a:p>
            <a:r>
              <a:rPr lang="en-US" sz="1200" smtClean="0"/>
              <a:t>May not realize it’s cyber bullying</a:t>
            </a:r>
            <a:endParaRPr lang="en-US" sz="1200" b="1" smtClean="0"/>
          </a:p>
          <a:p>
            <a:pPr>
              <a:buFontTx/>
              <a:buNone/>
            </a:pPr>
            <a:r>
              <a:rPr lang="en-US" sz="1200" b="1" smtClean="0"/>
              <a:t>“Vengeful Angel”</a:t>
            </a:r>
            <a:endParaRPr lang="en-US" sz="1200" smtClean="0"/>
          </a:p>
          <a:p>
            <a:r>
              <a:rPr lang="en-US" sz="1200" smtClean="0"/>
              <a:t>Righting wrongs</a:t>
            </a:r>
          </a:p>
          <a:p>
            <a:r>
              <a:rPr lang="en-US" sz="1200" smtClean="0"/>
              <a:t>Protecting themselves</a:t>
            </a:r>
            <a:endParaRPr lang="en-US" sz="1200" b="1" smtClean="0"/>
          </a:p>
          <a:p>
            <a:pPr>
              <a:buFontTx/>
              <a:buNone/>
            </a:pPr>
            <a:r>
              <a:rPr lang="en-US" sz="1200" b="1" smtClean="0"/>
              <a:t>“Mean Girls”</a:t>
            </a:r>
            <a:endParaRPr lang="en-US" sz="1200" smtClean="0"/>
          </a:p>
          <a:p>
            <a:r>
              <a:rPr lang="en-US" sz="1200" smtClean="0"/>
              <a:t>Bored; Entertainment </a:t>
            </a:r>
          </a:p>
          <a:p>
            <a:r>
              <a:rPr lang="en-US" sz="1200" smtClean="0"/>
              <a:t>Ego based; promote own social status</a:t>
            </a:r>
          </a:p>
          <a:p>
            <a:r>
              <a:rPr lang="en-US" sz="1200" smtClean="0"/>
              <a:t>Often do in a group</a:t>
            </a:r>
          </a:p>
          <a:p>
            <a:r>
              <a:rPr lang="en-US" sz="1200" smtClean="0"/>
              <a:t>Intimidate on and off line</a:t>
            </a:r>
          </a:p>
          <a:p>
            <a:r>
              <a:rPr lang="en-US" sz="1200" smtClean="0"/>
              <a:t>Need others to bully; if isolated, stop</a:t>
            </a:r>
            <a:endParaRPr lang="en-US" sz="1200" b="1" smtClean="0"/>
          </a:p>
          <a:p>
            <a:pPr>
              <a:buFontTx/>
              <a:buNone/>
            </a:pPr>
            <a:r>
              <a:rPr lang="en-US" sz="1200" b="1" smtClean="0"/>
              <a:t>“Power-Hungry”</a:t>
            </a:r>
            <a:r>
              <a:rPr lang="en-US" sz="1200" smtClean="0"/>
              <a:t> </a:t>
            </a:r>
          </a:p>
          <a:p>
            <a:r>
              <a:rPr lang="en-US" sz="1200" smtClean="0"/>
              <a:t>Want reaction</a:t>
            </a:r>
          </a:p>
          <a:p>
            <a:r>
              <a:rPr lang="en-US" sz="1200" smtClean="0"/>
              <a:t>Controlling with fear</a:t>
            </a:r>
            <a:endParaRPr lang="en-US" sz="1200" b="1" smtClean="0"/>
          </a:p>
          <a:p>
            <a:pPr>
              <a:buFontTx/>
              <a:buNone/>
            </a:pPr>
            <a:r>
              <a:rPr lang="en-US" sz="1200" b="1" smtClean="0"/>
              <a:t>“Revenge of the Nerds”</a:t>
            </a:r>
            <a:r>
              <a:rPr lang="en-US" sz="1200" smtClean="0"/>
              <a:t> </a:t>
            </a:r>
          </a:p>
          <a:p>
            <a:r>
              <a:rPr lang="en-US" sz="1200" smtClean="0"/>
              <a:t>(“Subset of Power-Hungry”)</a:t>
            </a:r>
          </a:p>
          <a:p>
            <a:r>
              <a:rPr lang="en-US" sz="1200" smtClean="0"/>
              <a:t>Often Victims of school-yard bullies</a:t>
            </a:r>
          </a:p>
          <a:p>
            <a:r>
              <a:rPr lang="en-US" sz="1200" smtClean="0"/>
              <a:t>Throw ‘cyber-weight’ around</a:t>
            </a:r>
          </a:p>
          <a:p>
            <a:r>
              <a:rPr lang="en-US" sz="1200" smtClean="0"/>
              <a:t>Not school-yard bullies like Power-Hungry &amp; Mean Girls</a:t>
            </a:r>
          </a:p>
          <a:p>
            <a:endParaRPr lang="en-US" sz="1200" smtClean="0"/>
          </a:p>
          <a:p>
            <a:pPr algn="ctr">
              <a:buFontTx/>
              <a:buNone/>
            </a:pPr>
            <a:r>
              <a:rPr lang="en-US" sz="1200" smtClean="0"/>
              <a:t>{Parry Aftab, Esq., Executive Director, WiredSafety.org}</a:t>
            </a:r>
          </a:p>
        </p:txBody>
      </p:sp>
      <p:sp>
        <p:nvSpPr>
          <p:cNvPr id="36869" name="Rectangle 6"/>
          <p:cNvSpPr>
            <a:spLocks noGrp="1" noChangeArrowheads="1"/>
          </p:cNvSpPr>
          <p:nvPr>
            <p:ph type="title"/>
          </p:nvPr>
        </p:nvSpPr>
        <p:spPr>
          <a:xfrm>
            <a:off x="1752600" y="228600"/>
            <a:ext cx="7391400" cy="1143000"/>
          </a:xfrm>
        </p:spPr>
        <p:txBody>
          <a:bodyPr/>
          <a:lstStyle/>
          <a:p>
            <a:pPr eaLnBrk="1" hangingPunct="1"/>
            <a:r>
              <a:rPr lang="en-US" sz="3600" smtClean="0">
                <a:solidFill>
                  <a:schemeClr val="bg1"/>
                </a:solidFill>
              </a:rPr>
              <a:t>CYBER BULLYING CATEGORIES</a:t>
            </a:r>
          </a:p>
        </p:txBody>
      </p:sp>
      <p:sp>
        <p:nvSpPr>
          <p:cNvPr id="36870"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64BC79BC-D157-473B-9D9F-2CEDB967BC77}"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24</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7890"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7891"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37892" name="Rectangle 5"/>
          <p:cNvSpPr>
            <a:spLocks noGrp="1" noChangeArrowheads="1"/>
          </p:cNvSpPr>
          <p:nvPr>
            <p:ph type="body" idx="1"/>
          </p:nvPr>
        </p:nvSpPr>
        <p:spPr>
          <a:xfrm>
            <a:off x="1905000" y="1524000"/>
            <a:ext cx="6705600" cy="4876800"/>
          </a:xfrm>
        </p:spPr>
        <p:txBody>
          <a:bodyPr/>
          <a:lstStyle/>
          <a:p>
            <a:pPr>
              <a:lnSpc>
                <a:spcPct val="80000"/>
              </a:lnSpc>
              <a:buFontTx/>
              <a:buNone/>
            </a:pPr>
            <a:r>
              <a:rPr lang="en-US" sz="1600" b="1" u="sng" smtClean="0"/>
              <a:t>“Flaming’:</a:t>
            </a:r>
            <a:r>
              <a:rPr lang="en-US" sz="1600" smtClean="0"/>
              <a:t> Online fights using electronic messages with angry and vulgar language</a:t>
            </a:r>
            <a:endParaRPr lang="en-US" sz="1600" b="1" u="sng" smtClean="0"/>
          </a:p>
          <a:p>
            <a:pPr>
              <a:lnSpc>
                <a:spcPct val="80000"/>
              </a:lnSpc>
              <a:buFontTx/>
              <a:buNone/>
            </a:pPr>
            <a:r>
              <a:rPr lang="en-US" sz="1600" b="1" u="sng" smtClean="0"/>
              <a:t>“Harassment”:</a:t>
            </a:r>
            <a:r>
              <a:rPr lang="en-US" sz="1600" smtClean="0"/>
              <a:t> Repeatedly sending offensive, rude, and insulting messages</a:t>
            </a:r>
            <a:endParaRPr lang="en-US" sz="1600" b="1" u="sng" smtClean="0"/>
          </a:p>
          <a:p>
            <a:pPr>
              <a:lnSpc>
                <a:spcPct val="80000"/>
              </a:lnSpc>
              <a:buFontTx/>
              <a:buNone/>
            </a:pPr>
            <a:r>
              <a:rPr lang="en-US" sz="1600" b="1" u="sng" smtClean="0"/>
              <a:t>“Cyber stalking”:</a:t>
            </a:r>
            <a:r>
              <a:rPr lang="en-US" sz="1600" smtClean="0"/>
              <a:t> Repeatedly sending messages that include threats of harm or are highly intimidating. Engaging in other on-line activities that make a person afraid for his or her own safety</a:t>
            </a:r>
            <a:endParaRPr lang="en-US" sz="1600" b="1" u="sng" smtClean="0"/>
          </a:p>
          <a:p>
            <a:pPr>
              <a:lnSpc>
                <a:spcPct val="80000"/>
              </a:lnSpc>
              <a:buFontTx/>
              <a:buNone/>
            </a:pPr>
            <a:r>
              <a:rPr lang="en-US" sz="1600" b="1" u="sng" smtClean="0"/>
              <a:t>“Denigration”:</a:t>
            </a:r>
            <a:r>
              <a:rPr lang="en-US" sz="1600" smtClean="0"/>
              <a:t> ‘Dissing’ someone online. Sending or posting cruel gossip or rumors about a person to damage his or her reputation or friendships</a:t>
            </a:r>
            <a:endParaRPr lang="en-US" sz="1600" b="1" u="sng" smtClean="0"/>
          </a:p>
          <a:p>
            <a:pPr>
              <a:lnSpc>
                <a:spcPct val="80000"/>
              </a:lnSpc>
              <a:buFontTx/>
              <a:buNone/>
            </a:pPr>
            <a:r>
              <a:rPr lang="en-US" sz="1600" b="1" u="sng" smtClean="0"/>
              <a:t>“Impersonation”:</a:t>
            </a:r>
            <a:r>
              <a:rPr lang="en-US" sz="1600" smtClean="0"/>
              <a:t> Pretending to be someone else and sending or posting material online that makes that person look bad, gets that person in trouble or danger, or damages that person’s reputation or friendships</a:t>
            </a:r>
            <a:endParaRPr lang="en-US" sz="1600" b="1" u="sng" smtClean="0"/>
          </a:p>
          <a:p>
            <a:pPr>
              <a:lnSpc>
                <a:spcPct val="80000"/>
              </a:lnSpc>
              <a:buFontTx/>
              <a:buNone/>
            </a:pPr>
            <a:r>
              <a:rPr lang="en-US" sz="1600" b="1" u="sng" smtClean="0"/>
              <a:t>“Outing and Trickery”:</a:t>
            </a:r>
            <a:r>
              <a:rPr lang="en-US" sz="1600" smtClean="0"/>
              <a:t> Sharing someone’s secret or embarrassing information online. Tricking someone into revealing secrets or embarrassing information which is then shared online</a:t>
            </a:r>
            <a:endParaRPr lang="en-US" sz="1600" b="1" u="sng" smtClean="0"/>
          </a:p>
          <a:p>
            <a:pPr>
              <a:lnSpc>
                <a:spcPct val="80000"/>
              </a:lnSpc>
              <a:buFontTx/>
              <a:buNone/>
            </a:pPr>
            <a:r>
              <a:rPr lang="en-US" sz="1600" b="1" u="sng" smtClean="0"/>
              <a:t>“Exclusion”:</a:t>
            </a:r>
            <a:r>
              <a:rPr lang="en-US" sz="1600" smtClean="0"/>
              <a:t> Intentionally excluding someone from an on-line group, like a ‘buddy list’</a:t>
            </a:r>
            <a:r>
              <a:rPr lang="en-US" sz="1600" b="1" smtClean="0"/>
              <a:t> </a:t>
            </a:r>
            <a:endParaRPr lang="en-US" sz="1600" smtClean="0"/>
          </a:p>
          <a:p>
            <a:pPr algn="ctr">
              <a:lnSpc>
                <a:spcPct val="80000"/>
              </a:lnSpc>
              <a:buFontTx/>
              <a:buNone/>
            </a:pPr>
            <a:endParaRPr lang="en-US" sz="1600" smtClean="0"/>
          </a:p>
          <a:p>
            <a:pPr algn="ctr">
              <a:lnSpc>
                <a:spcPct val="80000"/>
              </a:lnSpc>
              <a:buFontTx/>
              <a:buNone/>
            </a:pPr>
            <a:r>
              <a:rPr lang="en-US" sz="1600" smtClean="0"/>
              <a:t>{Nancy Willard, M.S., J.D., Director of the Center for Safe and Responsible Internet Use}</a:t>
            </a:r>
          </a:p>
        </p:txBody>
      </p:sp>
      <p:sp>
        <p:nvSpPr>
          <p:cNvPr id="37893" name="Rectangle 6"/>
          <p:cNvSpPr>
            <a:spLocks noGrp="1" noChangeArrowheads="1"/>
          </p:cNvSpPr>
          <p:nvPr>
            <p:ph type="title"/>
          </p:nvPr>
        </p:nvSpPr>
        <p:spPr>
          <a:xfrm>
            <a:off x="1752600" y="228600"/>
            <a:ext cx="6858000" cy="1143000"/>
          </a:xfrm>
        </p:spPr>
        <p:txBody>
          <a:bodyPr/>
          <a:lstStyle/>
          <a:p>
            <a:pPr eaLnBrk="1" hangingPunct="1"/>
            <a:r>
              <a:rPr lang="en-US" sz="3600" smtClean="0">
                <a:solidFill>
                  <a:schemeClr val="bg1"/>
                </a:solidFill>
              </a:rPr>
              <a:t>CYBER BULLYING TYPES</a:t>
            </a:r>
          </a:p>
        </p:txBody>
      </p:sp>
      <p:sp>
        <p:nvSpPr>
          <p:cNvPr id="37894"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0CC8FB48-825F-44B6-A805-84378084032E}"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25</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8914"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8915"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38916" name="Rectangle 5"/>
          <p:cNvSpPr>
            <a:spLocks noGrp="1" noChangeArrowheads="1"/>
          </p:cNvSpPr>
          <p:nvPr>
            <p:ph type="body" idx="1"/>
          </p:nvPr>
        </p:nvSpPr>
        <p:spPr>
          <a:xfrm>
            <a:off x="1905000" y="1524000"/>
            <a:ext cx="6705600" cy="4572000"/>
          </a:xfrm>
        </p:spPr>
        <p:txBody>
          <a:bodyPr/>
          <a:lstStyle/>
          <a:p>
            <a:pPr marL="0" indent="0">
              <a:buFontTx/>
              <a:buNone/>
            </a:pPr>
            <a:r>
              <a:rPr lang="en-US" sz="2800" smtClean="0"/>
              <a:t>Law Enforcement should be contacted if educator becomes aware of:</a:t>
            </a:r>
          </a:p>
          <a:p>
            <a:pPr marL="0" indent="0">
              <a:buFontTx/>
              <a:buNone/>
            </a:pPr>
            <a:endParaRPr lang="en-US" sz="2800" smtClean="0"/>
          </a:p>
          <a:p>
            <a:pPr marL="0" indent="0"/>
            <a:r>
              <a:rPr lang="en-US" sz="2800" smtClean="0"/>
              <a:t>Death threats or threats of other forms of violence to a person or property</a:t>
            </a:r>
          </a:p>
          <a:p>
            <a:pPr marL="0" indent="0"/>
            <a:r>
              <a:rPr lang="en-US" sz="2800" smtClean="0"/>
              <a:t>Excessive intimidation or extortion</a:t>
            </a:r>
          </a:p>
          <a:p>
            <a:pPr marL="0" indent="0"/>
            <a:r>
              <a:rPr lang="en-US" sz="2800" smtClean="0"/>
              <a:t>Threats or intimidation that involve any form of bias or discrimination</a:t>
            </a:r>
          </a:p>
          <a:p>
            <a:pPr marL="0" indent="0"/>
            <a:r>
              <a:rPr lang="en-US" sz="2800" smtClean="0"/>
              <a:t>Any evidence of sexual exploitation</a:t>
            </a:r>
          </a:p>
        </p:txBody>
      </p:sp>
      <p:sp>
        <p:nvSpPr>
          <p:cNvPr id="38917" name="Rectangle 6"/>
          <p:cNvSpPr>
            <a:spLocks noGrp="1" noChangeArrowheads="1"/>
          </p:cNvSpPr>
          <p:nvPr>
            <p:ph type="title"/>
          </p:nvPr>
        </p:nvSpPr>
        <p:spPr>
          <a:xfrm>
            <a:off x="1752600" y="228600"/>
            <a:ext cx="7391400" cy="1143000"/>
          </a:xfrm>
        </p:spPr>
        <p:txBody>
          <a:bodyPr/>
          <a:lstStyle/>
          <a:p>
            <a:pPr eaLnBrk="1" hangingPunct="1"/>
            <a:r>
              <a:rPr lang="en-US" sz="2800" b="1" smtClean="0">
                <a:solidFill>
                  <a:schemeClr val="bg1"/>
                </a:solidFill>
              </a:rPr>
              <a:t>CYBER BULLYING LEGAL ISSUES</a:t>
            </a:r>
          </a:p>
        </p:txBody>
      </p:sp>
      <p:sp>
        <p:nvSpPr>
          <p:cNvPr id="38918"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32C58A7E-EC00-4E3D-8E2A-6E7D68EF1E2F}"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26</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9938"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39939"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39940" name="Rectangle 5"/>
          <p:cNvSpPr>
            <a:spLocks noGrp="1" noChangeArrowheads="1"/>
          </p:cNvSpPr>
          <p:nvPr>
            <p:ph type="body" idx="1"/>
          </p:nvPr>
        </p:nvSpPr>
        <p:spPr>
          <a:xfrm>
            <a:off x="1905000" y="1524000"/>
            <a:ext cx="6705600" cy="4572000"/>
          </a:xfrm>
        </p:spPr>
        <p:txBody>
          <a:bodyPr/>
          <a:lstStyle/>
          <a:p>
            <a:pPr marL="273050" indent="-273050">
              <a:lnSpc>
                <a:spcPct val="80000"/>
              </a:lnSpc>
              <a:buFontTx/>
              <a:buNone/>
            </a:pPr>
            <a:r>
              <a:rPr lang="en-US" sz="1600" b="1" smtClean="0"/>
              <a:t>Offsite Internet Activities and Schools:</a:t>
            </a:r>
            <a:endParaRPr lang="en-US" sz="1600" smtClean="0"/>
          </a:p>
          <a:p>
            <a:pPr marL="273050" indent="-273050">
              <a:lnSpc>
                <a:spcPct val="80000"/>
              </a:lnSpc>
            </a:pPr>
            <a:r>
              <a:rPr lang="en-US" sz="1600" smtClean="0"/>
              <a:t>Conflicting decisions in regard to school’s authority with respect to cases under state and federal jurisdictions</a:t>
            </a:r>
          </a:p>
          <a:p>
            <a:pPr marL="273050" indent="-273050">
              <a:lnSpc>
                <a:spcPct val="80000"/>
              </a:lnSpc>
            </a:pPr>
            <a:r>
              <a:rPr lang="en-US" sz="1600" smtClean="0"/>
              <a:t>School should seek legal consult often beyond regular school attorney (e.g., a constitutional or cyber-free speech lawyer)</a:t>
            </a:r>
          </a:p>
          <a:p>
            <a:pPr marL="273050" indent="-273050">
              <a:lnSpc>
                <a:spcPct val="80000"/>
              </a:lnSpc>
            </a:pPr>
            <a:endParaRPr lang="en-US" sz="1600" b="1" smtClean="0"/>
          </a:p>
          <a:p>
            <a:pPr marL="273050" indent="-273050">
              <a:lnSpc>
                <a:spcPct val="80000"/>
              </a:lnSpc>
              <a:buFontTx/>
              <a:buNone/>
            </a:pPr>
            <a:r>
              <a:rPr lang="en-US" sz="1600" b="1" smtClean="0"/>
              <a:t>Within School Authority’ Guidelines:</a:t>
            </a:r>
            <a:endParaRPr lang="en-US" sz="1600" smtClean="0"/>
          </a:p>
          <a:p>
            <a:pPr marL="273050" indent="-273050">
              <a:lnSpc>
                <a:spcPct val="80000"/>
              </a:lnSpc>
            </a:pPr>
            <a:r>
              <a:rPr lang="en-US" sz="1600" smtClean="0"/>
              <a:t>Clear-cut threats</a:t>
            </a:r>
          </a:p>
          <a:p>
            <a:pPr marL="273050" indent="-273050">
              <a:lnSpc>
                <a:spcPct val="80000"/>
              </a:lnSpc>
            </a:pPr>
            <a:r>
              <a:rPr lang="en-US" sz="1600" smtClean="0"/>
              <a:t>Clearly disruptive of school discipline</a:t>
            </a:r>
          </a:p>
          <a:p>
            <a:pPr marL="273050" indent="-273050">
              <a:lnSpc>
                <a:spcPct val="80000"/>
              </a:lnSpc>
            </a:pPr>
            <a:r>
              <a:rPr lang="en-US" sz="1600" smtClean="0"/>
              <a:t>encouraged to visit website; student accesses or works on website in school</a:t>
            </a:r>
          </a:p>
          <a:p>
            <a:pPr marL="273050" indent="-273050">
              <a:lnSpc>
                <a:spcPct val="80000"/>
              </a:lnSpc>
            </a:pPr>
            <a:r>
              <a:rPr lang="en-US" sz="1600" smtClean="0"/>
              <a:t>School owned website or school-sponsored project website</a:t>
            </a:r>
          </a:p>
          <a:p>
            <a:pPr marL="273050" indent="-273050">
              <a:lnSpc>
                <a:spcPct val="80000"/>
              </a:lnSpc>
            </a:pPr>
            <a:r>
              <a:rPr lang="en-US" sz="1600" smtClean="0"/>
              <a:t>Any proof of in-school impact (e.g., materials on grounds; psychosocial, behavioral or academic impact on others)</a:t>
            </a:r>
          </a:p>
          <a:p>
            <a:pPr marL="273050" indent="-273050">
              <a:lnSpc>
                <a:spcPct val="80000"/>
              </a:lnSpc>
            </a:pPr>
            <a:r>
              <a:rPr lang="en-US" sz="1600" smtClean="0"/>
              <a:t>Proof the student’s website or harassment has had impact on staff</a:t>
            </a:r>
          </a:p>
          <a:p>
            <a:pPr marL="273050" indent="-273050">
              <a:lnSpc>
                <a:spcPct val="80000"/>
              </a:lnSpc>
              <a:buFontTx/>
              <a:buNone/>
            </a:pPr>
            <a:endParaRPr lang="en-US" sz="1600" smtClean="0"/>
          </a:p>
          <a:p>
            <a:pPr marL="273050" indent="-273050" algn="ctr">
              <a:lnSpc>
                <a:spcPct val="80000"/>
              </a:lnSpc>
              <a:buFontTx/>
              <a:buNone/>
            </a:pPr>
            <a:r>
              <a:rPr lang="en-US" sz="1600" smtClean="0"/>
              <a:t>{</a:t>
            </a:r>
            <a:r>
              <a:rPr lang="en-US" sz="1600" i="1" smtClean="0"/>
              <a:t>Demystifying and Deescalating Cyber Bullying</a:t>
            </a:r>
            <a:r>
              <a:rPr lang="en-US" sz="1600" smtClean="0"/>
              <a:t>, Barbara Trolley, Ph.D. CRC, Connie Hanel, M.S.E.d  &amp; Linda Shields, M.S.E.d.}</a:t>
            </a:r>
          </a:p>
        </p:txBody>
      </p:sp>
      <p:sp>
        <p:nvSpPr>
          <p:cNvPr id="39941" name="Rectangle 6"/>
          <p:cNvSpPr>
            <a:spLocks noGrp="1" noChangeArrowheads="1"/>
          </p:cNvSpPr>
          <p:nvPr>
            <p:ph type="title"/>
          </p:nvPr>
        </p:nvSpPr>
        <p:spPr>
          <a:xfrm>
            <a:off x="1752600" y="228600"/>
            <a:ext cx="6858000" cy="1143000"/>
          </a:xfrm>
        </p:spPr>
        <p:txBody>
          <a:bodyPr/>
          <a:lstStyle/>
          <a:p>
            <a:pPr eaLnBrk="1" hangingPunct="1"/>
            <a:endParaRPr lang="en-US" sz="3600" smtClean="0">
              <a:solidFill>
                <a:schemeClr val="bg1"/>
              </a:solidFill>
            </a:endParaRPr>
          </a:p>
        </p:txBody>
      </p:sp>
      <p:sp>
        <p:nvSpPr>
          <p:cNvPr id="39942"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A667C87B-00EB-4399-BAB7-C7E06E27E056}"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27</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5"/>
          <p:cNvSpPr>
            <a:spLocks noGrp="1" noChangeArrowheads="1"/>
          </p:cNvSpPr>
          <p:nvPr>
            <p:ph type="body" idx="4294967295"/>
          </p:nvPr>
        </p:nvSpPr>
        <p:spPr>
          <a:xfrm>
            <a:off x="1905000" y="1524000"/>
            <a:ext cx="6705600" cy="5029200"/>
          </a:xfrm>
        </p:spPr>
        <p:txBody>
          <a:bodyPr/>
          <a:lstStyle/>
          <a:p>
            <a:pPr eaLnBrk="1" hangingPunct="1">
              <a:buFontTx/>
              <a:buNone/>
            </a:pPr>
            <a:endParaRPr lang="en-US" smtClean="0"/>
          </a:p>
        </p:txBody>
      </p:sp>
      <p:pic>
        <p:nvPicPr>
          <p:cNvPr id="40962" name="Picture 8"/>
          <p:cNvPicPr>
            <a:picLocks noChangeAspect="1" noChangeArrowheads="1"/>
          </p:cNvPicPr>
          <p:nvPr/>
        </p:nvPicPr>
        <p:blipFill>
          <a:blip r:embed="rId2" cstate="print"/>
          <a:srcRect l="5128"/>
          <a:stretch>
            <a:fillRect/>
          </a:stretch>
        </p:blipFill>
        <p:spPr bwMode="auto">
          <a:xfrm>
            <a:off x="5334000" y="14288"/>
            <a:ext cx="3124200" cy="728662"/>
          </a:xfrm>
          <a:prstGeom prst="rect">
            <a:avLst/>
          </a:prstGeom>
          <a:noFill/>
          <a:ln w="9525" algn="in">
            <a:noFill/>
            <a:miter lim="800000"/>
            <a:headEnd/>
            <a:tailEnd/>
          </a:ln>
        </p:spPr>
      </p:pic>
      <p:sp>
        <p:nvSpPr>
          <p:cNvPr id="40963" name="Rectangle 9"/>
          <p:cNvSpPr>
            <a:spLocks noChangeArrowheads="1"/>
          </p:cNvSpPr>
          <p:nvPr/>
        </p:nvSpPr>
        <p:spPr bwMode="auto">
          <a:xfrm>
            <a:off x="0" y="0"/>
            <a:ext cx="4572000" cy="785813"/>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0964" name="Rectangle 11"/>
          <p:cNvSpPr>
            <a:spLocks noChangeArrowheads="1"/>
          </p:cNvSpPr>
          <p:nvPr/>
        </p:nvSpPr>
        <p:spPr bwMode="auto">
          <a:xfrm>
            <a:off x="0" y="1066800"/>
            <a:ext cx="9144000" cy="57912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0965" name="Rectangle 12"/>
          <p:cNvSpPr>
            <a:spLocks noChangeArrowheads="1"/>
          </p:cNvSpPr>
          <p:nvPr/>
        </p:nvSpPr>
        <p:spPr bwMode="auto">
          <a:xfrm>
            <a:off x="0" y="858838"/>
            <a:ext cx="9144000" cy="152400"/>
          </a:xfrm>
          <a:prstGeom prst="rect">
            <a:avLst/>
          </a:prstGeom>
          <a:solidFill>
            <a:srgbClr val="C0C0C0"/>
          </a:solidFill>
          <a:ln w="6350">
            <a:solidFill>
              <a:srgbClr val="C0C0C0"/>
            </a:solidFill>
            <a:miter lim="800000"/>
            <a:headEnd/>
            <a:tailEnd/>
          </a:ln>
        </p:spPr>
        <p:txBody>
          <a:bodyPr wrap="none" anchor="ctr"/>
          <a:lstStyle/>
          <a:p>
            <a:endParaRPr lang="en-US"/>
          </a:p>
        </p:txBody>
      </p:sp>
      <p:sp>
        <p:nvSpPr>
          <p:cNvPr id="40966" name="Text Box 13"/>
          <p:cNvSpPr txBox="1">
            <a:spLocks noChangeArrowheads="1"/>
          </p:cNvSpPr>
          <p:nvPr/>
        </p:nvSpPr>
        <p:spPr bwMode="auto">
          <a:xfrm>
            <a:off x="533400" y="1905000"/>
            <a:ext cx="8229600" cy="2560638"/>
          </a:xfrm>
          <a:prstGeom prst="rect">
            <a:avLst/>
          </a:prstGeom>
          <a:noFill/>
          <a:ln w="9525">
            <a:noFill/>
            <a:miter lim="800000"/>
            <a:headEnd/>
            <a:tailEnd/>
          </a:ln>
        </p:spPr>
        <p:txBody>
          <a:bodyPr>
            <a:spAutoFit/>
          </a:bodyPr>
          <a:lstStyle/>
          <a:p>
            <a:pPr>
              <a:spcBef>
                <a:spcPct val="50000"/>
              </a:spcBef>
            </a:pPr>
            <a:endParaRPr lang="en-US" sz="5400"/>
          </a:p>
          <a:p>
            <a:pPr algn="ctr">
              <a:spcBef>
                <a:spcPct val="50000"/>
              </a:spcBef>
            </a:pPr>
            <a:r>
              <a:rPr lang="en-US" sz="5400">
                <a:solidFill>
                  <a:schemeClr val="bg1"/>
                </a:solidFill>
                <a:latin typeface="Arial Black" pitchFamily="34" charset="0"/>
              </a:rPr>
              <a:t>OCR EXAMPLES</a:t>
            </a:r>
          </a:p>
          <a:p>
            <a:pPr>
              <a:spcBef>
                <a:spcPct val="50000"/>
              </a:spcBef>
            </a:pPr>
            <a:endParaRPr lang="en-US"/>
          </a:p>
        </p:txBody>
      </p:sp>
      <p:sp>
        <p:nvSpPr>
          <p:cNvPr id="8" name="Date Placeholder 7"/>
          <p:cNvSpPr>
            <a:spLocks noGrp="1"/>
          </p:cNvSpPr>
          <p:nvPr>
            <p:ph type="dt" sz="half" idx="10"/>
          </p:nvPr>
        </p:nvSpPr>
        <p:spPr/>
        <p:txBody>
          <a:bodyPr/>
          <a:lstStyle/>
          <a:p>
            <a:pPr>
              <a:defRPr/>
            </a:pPr>
            <a:fld id="{9EFF3487-DF6D-4C3C-A93E-C20F8E2314C3}"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28</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1986"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1987"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41988" name="Rectangle 6"/>
          <p:cNvSpPr>
            <a:spLocks noGrp="1" noChangeArrowheads="1"/>
          </p:cNvSpPr>
          <p:nvPr>
            <p:ph type="title"/>
          </p:nvPr>
        </p:nvSpPr>
        <p:spPr>
          <a:xfrm>
            <a:off x="1752600" y="381000"/>
            <a:ext cx="7391400" cy="990600"/>
          </a:xfrm>
        </p:spPr>
        <p:txBody>
          <a:bodyPr/>
          <a:lstStyle/>
          <a:p>
            <a:pPr eaLnBrk="1" hangingPunct="1"/>
            <a:r>
              <a:rPr lang="en-US" sz="2800" b="1" smtClean="0">
                <a:solidFill>
                  <a:schemeClr val="bg1"/>
                </a:solidFill>
              </a:rPr>
              <a:t>TITLE VI: RACE, COLOR, OR </a:t>
            </a:r>
            <a:br>
              <a:rPr lang="en-US" sz="2800" b="1" smtClean="0">
                <a:solidFill>
                  <a:schemeClr val="bg1"/>
                </a:solidFill>
              </a:rPr>
            </a:br>
            <a:r>
              <a:rPr lang="en-US" sz="2800" b="1" smtClean="0">
                <a:solidFill>
                  <a:schemeClr val="bg1"/>
                </a:solidFill>
              </a:rPr>
              <a:t>NATIONAL ORIGIN HARASSMENT</a:t>
            </a:r>
            <a:r>
              <a:rPr lang="en-US" sz="2000" b="1" smtClean="0">
                <a:solidFill>
                  <a:schemeClr val="bg1"/>
                </a:solidFill>
              </a:rPr>
              <a:t/>
            </a:r>
            <a:br>
              <a:rPr lang="en-US" sz="2000" b="1" smtClean="0">
                <a:solidFill>
                  <a:schemeClr val="bg1"/>
                </a:solidFill>
              </a:rPr>
            </a:br>
            <a:endParaRPr lang="en-US" sz="2000" b="1" smtClean="0">
              <a:solidFill>
                <a:schemeClr val="bg1"/>
              </a:solidFill>
            </a:endParaRPr>
          </a:p>
        </p:txBody>
      </p:sp>
      <p:sp>
        <p:nvSpPr>
          <p:cNvPr id="41989"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41990" name="Rectangle 5"/>
          <p:cNvSpPr>
            <a:spLocks noChangeArrowheads="1"/>
          </p:cNvSpPr>
          <p:nvPr/>
        </p:nvSpPr>
        <p:spPr bwMode="auto">
          <a:xfrm>
            <a:off x="1905000" y="1524000"/>
            <a:ext cx="6705600" cy="4572000"/>
          </a:xfrm>
          <a:prstGeom prst="rect">
            <a:avLst/>
          </a:prstGeom>
          <a:noFill/>
          <a:ln w="9525">
            <a:noFill/>
            <a:miter lim="800000"/>
            <a:headEnd/>
            <a:tailEnd/>
          </a:ln>
        </p:spPr>
        <p:txBody>
          <a:bodyPr/>
          <a:lstStyle/>
          <a:p>
            <a:pPr eaLnBrk="0" hangingPunct="0">
              <a:spcBef>
                <a:spcPct val="20000"/>
              </a:spcBef>
            </a:pPr>
            <a:endParaRPr lang="en-US" sz="2000" i="1"/>
          </a:p>
          <a:p>
            <a:pPr eaLnBrk="0" hangingPunct="0">
              <a:spcBef>
                <a:spcPct val="20000"/>
              </a:spcBef>
            </a:pPr>
            <a:r>
              <a:rPr lang="en-US" sz="2000" i="1"/>
              <a:t>Some students anonymously inserted offensive notes into African-American students’ lockers and notebooks, used racial slurs, and threatened African-American students who tried to sit near them in the cafeteria. Some African-American students told school officials that they did not feel safe at school. The school investigated and responded to individual instances of misconduct by assigning detention to the few student perpetrators it could identify. However, racial tensions in the school continued to escalate to the point that several fights broke out between the school’s racial groups.</a:t>
            </a:r>
            <a:r>
              <a:rPr lang="en-US" sz="2000"/>
              <a:t> </a:t>
            </a:r>
          </a:p>
        </p:txBody>
      </p:sp>
      <p:sp>
        <p:nvSpPr>
          <p:cNvPr id="8" name="Date Placeholder 7"/>
          <p:cNvSpPr>
            <a:spLocks noGrp="1"/>
          </p:cNvSpPr>
          <p:nvPr>
            <p:ph type="dt" sz="half" idx="10"/>
          </p:nvPr>
        </p:nvSpPr>
        <p:spPr/>
        <p:txBody>
          <a:bodyPr/>
          <a:lstStyle/>
          <a:p>
            <a:pPr>
              <a:defRPr/>
            </a:pPr>
            <a:fld id="{82206C18-5DEF-4BB0-BDF2-479D4C034C78}"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29</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5362" name="Rectangle 6"/>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5363"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15364" name="Rectangle 3"/>
          <p:cNvSpPr>
            <a:spLocks noGrp="1" noChangeArrowheads="1"/>
          </p:cNvSpPr>
          <p:nvPr>
            <p:ph type="body" idx="1"/>
          </p:nvPr>
        </p:nvSpPr>
        <p:spPr>
          <a:xfrm>
            <a:off x="1905000" y="1524000"/>
            <a:ext cx="6705600" cy="4724400"/>
          </a:xfrm>
        </p:spPr>
        <p:txBody>
          <a:bodyPr/>
          <a:lstStyle/>
          <a:p>
            <a:pPr marL="0" indent="0" eaLnBrk="1" hangingPunct="1">
              <a:lnSpc>
                <a:spcPct val="80000"/>
              </a:lnSpc>
              <a:buFontTx/>
              <a:buNone/>
            </a:pPr>
            <a:r>
              <a:rPr lang="en-US" sz="2000" smtClean="0"/>
              <a:t>The statutes that OCR enforces include: </a:t>
            </a:r>
          </a:p>
          <a:p>
            <a:pPr marL="0" indent="0" eaLnBrk="1" hangingPunct="1">
              <a:lnSpc>
                <a:spcPct val="80000"/>
              </a:lnSpc>
              <a:buFontTx/>
              <a:buAutoNum type="arabicPeriod"/>
            </a:pPr>
            <a:r>
              <a:rPr lang="en-US" sz="2000" smtClean="0"/>
              <a:t>Title VI of the Civil Rights Act of 1964 (Title VI), which prohibits discrimination on the basis of race, color, or national origin; </a:t>
            </a:r>
          </a:p>
          <a:p>
            <a:pPr marL="0" indent="0" eaLnBrk="1" hangingPunct="1">
              <a:lnSpc>
                <a:spcPct val="80000"/>
              </a:lnSpc>
              <a:buFontTx/>
              <a:buAutoNum type="arabicPeriod"/>
            </a:pPr>
            <a:r>
              <a:rPr lang="en-US" sz="2000" smtClean="0"/>
              <a:t>Title IX of the Education Amendments of 1972 (Title IX), which prohibits discrimination on the basis of sex; </a:t>
            </a:r>
          </a:p>
          <a:p>
            <a:pPr marL="0" indent="0" eaLnBrk="1" hangingPunct="1">
              <a:lnSpc>
                <a:spcPct val="80000"/>
              </a:lnSpc>
              <a:buFontTx/>
              <a:buAutoNum type="arabicPeriod"/>
            </a:pPr>
            <a:r>
              <a:rPr lang="en-US" sz="2000" smtClean="0"/>
              <a:t>Section 504 of the Rehabilitation Act of 1973 (Section 504); and </a:t>
            </a:r>
          </a:p>
          <a:p>
            <a:pPr marL="0" indent="0" eaLnBrk="1" hangingPunct="1">
              <a:lnSpc>
                <a:spcPct val="80000"/>
              </a:lnSpc>
              <a:buFontTx/>
              <a:buAutoNum type="arabicPeriod"/>
            </a:pPr>
            <a:r>
              <a:rPr lang="en-US" sz="2000" smtClean="0"/>
              <a:t>Title II of the Americans with Disabilities Act of 1990 (Title II).  </a:t>
            </a:r>
          </a:p>
          <a:p>
            <a:pPr marL="0" indent="0" eaLnBrk="1" hangingPunct="1">
              <a:lnSpc>
                <a:spcPct val="80000"/>
              </a:lnSpc>
              <a:buFontTx/>
              <a:buNone/>
            </a:pPr>
            <a:endParaRPr lang="en-US" sz="2000" smtClean="0"/>
          </a:p>
          <a:p>
            <a:pPr marL="0" indent="0" eaLnBrk="1" hangingPunct="1">
              <a:lnSpc>
                <a:spcPct val="80000"/>
              </a:lnSpc>
              <a:buFontTx/>
              <a:buNone/>
            </a:pPr>
            <a:r>
              <a:rPr lang="en-US" sz="1800" smtClean="0"/>
              <a:t>Section 504 and Title II prohibit discrimination on the basis of disability.  School districts may violate these civil rights statutes and the Department’s implementing regulations when peer harassment based on race, color, national origin, sex, or disability is sufficiently serious that it creates a hostile environment and such harassment is encouraged, tolerated, not adequately addressed, or ignored by school employees.</a:t>
            </a:r>
          </a:p>
        </p:txBody>
      </p:sp>
      <p:sp>
        <p:nvSpPr>
          <p:cNvPr id="15365" name="Rectangle 2"/>
          <p:cNvSpPr>
            <a:spLocks noGrp="1" noChangeArrowheads="1"/>
          </p:cNvSpPr>
          <p:nvPr>
            <p:ph type="title"/>
          </p:nvPr>
        </p:nvSpPr>
        <p:spPr>
          <a:xfrm>
            <a:off x="1752600" y="228600"/>
            <a:ext cx="6858000" cy="1143000"/>
          </a:xfrm>
        </p:spPr>
        <p:txBody>
          <a:bodyPr/>
          <a:lstStyle/>
          <a:p>
            <a:pPr eaLnBrk="1" hangingPunct="1"/>
            <a:r>
              <a:rPr lang="en-US" sz="2400" b="1" smtClean="0">
                <a:solidFill>
                  <a:schemeClr val="bg1"/>
                </a:solidFill>
              </a:rPr>
              <a:t>Office of Civil Rights Dear Colleague Letter </a:t>
            </a:r>
            <a:br>
              <a:rPr lang="en-US" sz="2400" b="1" smtClean="0">
                <a:solidFill>
                  <a:schemeClr val="bg1"/>
                </a:solidFill>
              </a:rPr>
            </a:br>
            <a:r>
              <a:rPr lang="en-US" sz="2400" b="1" smtClean="0">
                <a:solidFill>
                  <a:schemeClr val="bg1"/>
                </a:solidFill>
              </a:rPr>
              <a:t>October 26, 2010</a:t>
            </a:r>
            <a:endParaRPr lang="en-US" sz="2400" smtClean="0">
              <a:solidFill>
                <a:schemeClr val="bg1"/>
              </a:solidFill>
            </a:endParaRPr>
          </a:p>
        </p:txBody>
      </p:sp>
      <p:sp>
        <p:nvSpPr>
          <p:cNvPr id="15366" name="Rectangle 5"/>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24560E0B-40F6-4F0E-8A7C-3F7CC0D97EFC}"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3</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3010"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3011"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43012" name="Rectangle 5"/>
          <p:cNvSpPr>
            <a:spLocks noGrp="1" noChangeArrowheads="1"/>
          </p:cNvSpPr>
          <p:nvPr>
            <p:ph type="body" idx="4294967295"/>
          </p:nvPr>
        </p:nvSpPr>
        <p:spPr>
          <a:xfrm>
            <a:off x="1905000" y="1524000"/>
            <a:ext cx="6705600" cy="4572000"/>
          </a:xfrm>
        </p:spPr>
        <p:txBody>
          <a:bodyPr/>
          <a:lstStyle/>
          <a:p>
            <a:pPr marL="0" indent="0" eaLnBrk="1" hangingPunct="1">
              <a:lnSpc>
                <a:spcPct val="80000"/>
              </a:lnSpc>
              <a:buFontTx/>
              <a:buNone/>
              <a:tabLst>
                <a:tab pos="457200" algn="l"/>
              </a:tabLst>
            </a:pPr>
            <a:r>
              <a:rPr lang="en-US" sz="2400" smtClean="0"/>
              <a:t>In this example, school officials failed to acknowledge the pattern of harassment as indicative of a racially hostile environment in violation of Title VI. Misconduct need not be directed at a particular student to constitute discriminatory harassment and foster a racially hostile environment. Here, the harassing conduct included overtly racist behavior (</a:t>
            </a:r>
            <a:r>
              <a:rPr lang="en-US" sz="2400" i="1" smtClean="0"/>
              <a:t>e.g.</a:t>
            </a:r>
            <a:r>
              <a:rPr lang="en-US" sz="2400" smtClean="0"/>
              <a:t>, racial slurs) and also targeted students on the basis of their race (</a:t>
            </a:r>
            <a:r>
              <a:rPr lang="en-US" sz="2400" i="1" smtClean="0"/>
              <a:t>e.g.</a:t>
            </a:r>
            <a:r>
              <a:rPr lang="en-US" sz="2400" smtClean="0"/>
              <a:t>, notes directed at African-American students). The nature of the harassment, the number of incidents, and the students’ safety concerns demonstrate that there was a racially hostile environment that interfered with the students’ ability to participate in the school’s education programs and activities. </a:t>
            </a:r>
          </a:p>
        </p:txBody>
      </p:sp>
      <p:sp>
        <p:nvSpPr>
          <p:cNvPr id="43013" name="Rectangle 6"/>
          <p:cNvSpPr>
            <a:spLocks noGrp="1" noChangeArrowheads="1"/>
          </p:cNvSpPr>
          <p:nvPr>
            <p:ph type="title" idx="4294967295"/>
          </p:nvPr>
        </p:nvSpPr>
        <p:spPr>
          <a:xfrm>
            <a:off x="1752600" y="228600"/>
            <a:ext cx="7391400" cy="1143000"/>
          </a:xfrm>
        </p:spPr>
        <p:txBody>
          <a:bodyPr/>
          <a:lstStyle/>
          <a:p>
            <a:pPr eaLnBrk="1" hangingPunct="1"/>
            <a:endParaRPr lang="en-US" smtClean="0">
              <a:solidFill>
                <a:schemeClr val="bg1"/>
              </a:solidFill>
            </a:endParaRPr>
          </a:p>
        </p:txBody>
      </p:sp>
      <p:sp>
        <p:nvSpPr>
          <p:cNvPr id="43014"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438FA122-C50E-4074-895B-B3F647FA2442}"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30</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4034"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4035"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44036" name="Rectangle 5"/>
          <p:cNvSpPr>
            <a:spLocks noGrp="1" noChangeArrowheads="1"/>
          </p:cNvSpPr>
          <p:nvPr>
            <p:ph type="body" idx="4294967295"/>
          </p:nvPr>
        </p:nvSpPr>
        <p:spPr>
          <a:xfrm>
            <a:off x="1905000" y="1524000"/>
            <a:ext cx="6705600" cy="4572000"/>
          </a:xfrm>
        </p:spPr>
        <p:txBody>
          <a:bodyPr/>
          <a:lstStyle/>
          <a:p>
            <a:pPr marL="0" indent="0" eaLnBrk="1" hangingPunct="1">
              <a:buFontTx/>
              <a:buNone/>
              <a:tabLst>
                <a:tab pos="457200" algn="l"/>
              </a:tabLst>
            </a:pPr>
            <a:r>
              <a:rPr lang="en-US" sz="1700" smtClean="0"/>
              <a:t>Had the school recognized that a racially hostile environment had been created, it would have realized that it needed to do more than just discipline the few individuals whom it could identify as having been involved. By failing to acknowledge the racially hostile environment, the school failed to meet its obligation to implement a more systemic response to address the unique effect that the misconduct had on the school climate. A more effective response would have included, in addition to punishing the perpetrators, such steps as reaffirming the school’s policy against discrimination (including racial harassment), publicizing the means to report allegations of racial harassment, training faculty on constructive responses to racial conflict, hosting class discussions about racial harassment and sensitivity to students of other races, and conducting outreach to involve parents and students in an effort to identify problems and improve the school climate. Finally, had school officials responded appropriately and aggressively to the racial harassment when they first became aware of it, the school might have prevented the escalation of violence that occurred.</a:t>
            </a:r>
          </a:p>
        </p:txBody>
      </p:sp>
      <p:sp>
        <p:nvSpPr>
          <p:cNvPr id="44037" name="Rectangle 6"/>
          <p:cNvSpPr>
            <a:spLocks noGrp="1" noChangeArrowheads="1"/>
          </p:cNvSpPr>
          <p:nvPr>
            <p:ph type="title" idx="4294967295"/>
          </p:nvPr>
        </p:nvSpPr>
        <p:spPr>
          <a:xfrm>
            <a:off x="1752600" y="228600"/>
            <a:ext cx="7391400" cy="1143000"/>
          </a:xfrm>
        </p:spPr>
        <p:txBody>
          <a:bodyPr/>
          <a:lstStyle/>
          <a:p>
            <a:pPr eaLnBrk="1" hangingPunct="1"/>
            <a:endParaRPr lang="en-US" smtClean="0">
              <a:solidFill>
                <a:schemeClr val="bg1"/>
              </a:solidFill>
            </a:endParaRPr>
          </a:p>
        </p:txBody>
      </p:sp>
      <p:sp>
        <p:nvSpPr>
          <p:cNvPr id="44038"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00B777B4-92E4-4002-BF94-66ECB926735F}"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31</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5058"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5059"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45060" name="Rectangle 5"/>
          <p:cNvSpPr>
            <a:spLocks noGrp="1" noChangeArrowheads="1"/>
          </p:cNvSpPr>
          <p:nvPr>
            <p:ph type="body" idx="4294967295"/>
          </p:nvPr>
        </p:nvSpPr>
        <p:spPr>
          <a:xfrm>
            <a:off x="1905000" y="1524000"/>
            <a:ext cx="6705600" cy="4572000"/>
          </a:xfrm>
        </p:spPr>
        <p:txBody>
          <a:bodyPr/>
          <a:lstStyle/>
          <a:p>
            <a:pPr marL="0" indent="0" eaLnBrk="1" hangingPunct="1">
              <a:lnSpc>
                <a:spcPct val="80000"/>
              </a:lnSpc>
              <a:buFontTx/>
              <a:buNone/>
              <a:tabLst>
                <a:tab pos="465138" algn="l"/>
              </a:tabLst>
            </a:pPr>
            <a:r>
              <a:rPr lang="en-US" sz="2400" i="1" smtClean="0"/>
              <a:t>Shortly after enrolling at a new high school, a female student had a brief romance with another student. After the couple broke up, other male and female students began routinely calling the new student sexually charged names, spreading rumors about her sexual behavior, and sending her threatening text messages and e-mails. One of the student’s teachers and an athletic coach witnessed the name calling and heard the rumors, but identified it as “hazing” that new students often experience. They also noticed the new student’s anxiety and declining class participation. The school attempted to resolve the situation by requiring the student to work the problem out directly with her harassers.</a:t>
            </a:r>
            <a:r>
              <a:rPr lang="en-US" sz="2400" smtClean="0"/>
              <a:t> </a:t>
            </a:r>
          </a:p>
        </p:txBody>
      </p:sp>
      <p:sp>
        <p:nvSpPr>
          <p:cNvPr id="45061" name="Rectangle 6"/>
          <p:cNvSpPr>
            <a:spLocks noGrp="1" noChangeArrowheads="1"/>
          </p:cNvSpPr>
          <p:nvPr>
            <p:ph type="title" idx="4294967295"/>
          </p:nvPr>
        </p:nvSpPr>
        <p:spPr>
          <a:xfrm>
            <a:off x="1752600" y="228600"/>
            <a:ext cx="7391400" cy="1143000"/>
          </a:xfrm>
        </p:spPr>
        <p:txBody>
          <a:bodyPr/>
          <a:lstStyle/>
          <a:p>
            <a:pPr eaLnBrk="1" hangingPunct="1"/>
            <a:r>
              <a:rPr lang="en-US" sz="3600" smtClean="0">
                <a:solidFill>
                  <a:schemeClr val="bg1"/>
                </a:solidFill>
              </a:rPr>
              <a:t>TITLE IX: SEXUAL HARASSMENT</a:t>
            </a:r>
          </a:p>
        </p:txBody>
      </p:sp>
      <p:sp>
        <p:nvSpPr>
          <p:cNvPr id="45062"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73D900A2-CD5C-4EAF-AE36-9CD7D7A3980A}"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32</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6082"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6083"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46084" name="Rectangle 5"/>
          <p:cNvSpPr>
            <a:spLocks noGrp="1" noChangeArrowheads="1"/>
          </p:cNvSpPr>
          <p:nvPr>
            <p:ph type="body" idx="4294967295"/>
          </p:nvPr>
        </p:nvSpPr>
        <p:spPr>
          <a:xfrm>
            <a:off x="1905000" y="1524000"/>
            <a:ext cx="6705600" cy="4572000"/>
          </a:xfrm>
        </p:spPr>
        <p:txBody>
          <a:bodyPr/>
          <a:lstStyle/>
          <a:p>
            <a:pPr marL="0" indent="0" eaLnBrk="1" hangingPunct="1">
              <a:buFontTx/>
              <a:buNone/>
              <a:tabLst>
                <a:tab pos="457200" algn="l"/>
              </a:tabLst>
            </a:pPr>
            <a:r>
              <a:rPr lang="en-US" sz="2200" smtClean="0"/>
              <a:t>Sexual harassment is unwelcome conduct of a sexual nature, which can include unwelcome sexual advances, requests for sexual favors, or other verbal, nonverbal, or physical conduct of a sexual nature. Thus, sexual harassment prohibited by Title IX can include conduct such as touching of a sexual nature; making sexual comments, jokes, or gestures; writing graffiti or displaying or distributing sexually explicit drawings, pictures, or written materials; calling students sexually charged names; spreading sexual rumors; rating students on sexual activity or performance; or circulating, showing, or creating e-mails or Web sites of a sexual nature. </a:t>
            </a:r>
          </a:p>
        </p:txBody>
      </p:sp>
      <p:sp>
        <p:nvSpPr>
          <p:cNvPr id="46085" name="Rectangle 6"/>
          <p:cNvSpPr>
            <a:spLocks noGrp="1" noChangeArrowheads="1"/>
          </p:cNvSpPr>
          <p:nvPr>
            <p:ph type="title" idx="4294967295"/>
          </p:nvPr>
        </p:nvSpPr>
        <p:spPr>
          <a:xfrm>
            <a:off x="1752600" y="228600"/>
            <a:ext cx="7391400" cy="1143000"/>
          </a:xfrm>
        </p:spPr>
        <p:txBody>
          <a:bodyPr/>
          <a:lstStyle/>
          <a:p>
            <a:pPr eaLnBrk="1" hangingPunct="1"/>
            <a:endParaRPr lang="en-US" sz="3600" smtClean="0">
              <a:solidFill>
                <a:schemeClr val="bg1"/>
              </a:solidFill>
            </a:endParaRPr>
          </a:p>
        </p:txBody>
      </p:sp>
      <p:sp>
        <p:nvSpPr>
          <p:cNvPr id="46086"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339B9706-22F8-482B-99D9-7F1536B20D8B}"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33</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7106"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7107"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47108" name="Rectangle 5"/>
          <p:cNvSpPr>
            <a:spLocks noGrp="1" noChangeArrowheads="1"/>
          </p:cNvSpPr>
          <p:nvPr>
            <p:ph type="body" idx="4294967295"/>
          </p:nvPr>
        </p:nvSpPr>
        <p:spPr>
          <a:xfrm>
            <a:off x="1905000" y="1524000"/>
            <a:ext cx="6705600" cy="4572000"/>
          </a:xfrm>
        </p:spPr>
        <p:txBody>
          <a:bodyPr/>
          <a:lstStyle/>
          <a:p>
            <a:pPr marL="0" indent="0" eaLnBrk="1" hangingPunct="1">
              <a:buFontTx/>
              <a:buNone/>
              <a:tabLst>
                <a:tab pos="465138" algn="l"/>
                <a:tab pos="914400" algn="l"/>
                <a:tab pos="1379538" algn="l"/>
              </a:tabLst>
            </a:pPr>
            <a:r>
              <a:rPr lang="en-US" sz="2400" smtClean="0"/>
              <a:t>In this example, the school employees failed to recognize that the “hazing” constituted sexual harassment. The school did not comply with its Title IX obligations when it failed to investigate or remedy the sexual harassment. The conduct was clearly unwelcome, sexual (</a:t>
            </a:r>
            <a:r>
              <a:rPr lang="en-US" sz="2400" i="1" smtClean="0"/>
              <a:t>e.g.</a:t>
            </a:r>
            <a:r>
              <a:rPr lang="en-US" sz="2400" smtClean="0"/>
              <a:t>, sexual rumors and name calling), and sufficiently serious that it limited the student’s ability to participate in and benefit from the school’s education program (</a:t>
            </a:r>
            <a:r>
              <a:rPr lang="en-US" sz="2400" i="1" smtClean="0"/>
              <a:t>e.g.</a:t>
            </a:r>
            <a:r>
              <a:rPr lang="en-US" sz="2400" smtClean="0"/>
              <a:t>, anxiety and declining class participation). </a:t>
            </a:r>
          </a:p>
        </p:txBody>
      </p:sp>
      <p:sp>
        <p:nvSpPr>
          <p:cNvPr id="47109" name="Rectangle 6"/>
          <p:cNvSpPr>
            <a:spLocks noGrp="1" noChangeArrowheads="1"/>
          </p:cNvSpPr>
          <p:nvPr>
            <p:ph type="title" idx="4294967295"/>
          </p:nvPr>
        </p:nvSpPr>
        <p:spPr>
          <a:xfrm>
            <a:off x="1752600" y="228600"/>
            <a:ext cx="7391400" cy="1143000"/>
          </a:xfrm>
        </p:spPr>
        <p:txBody>
          <a:bodyPr/>
          <a:lstStyle/>
          <a:p>
            <a:pPr eaLnBrk="1" hangingPunct="1"/>
            <a:endParaRPr lang="en-US" sz="3600" smtClean="0">
              <a:solidFill>
                <a:schemeClr val="bg1"/>
              </a:solidFill>
            </a:endParaRPr>
          </a:p>
        </p:txBody>
      </p:sp>
      <p:sp>
        <p:nvSpPr>
          <p:cNvPr id="47110"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F2FA555F-A082-4AFB-9DFD-D4F0D45C43E2}"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34</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8130"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8131"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48132" name="Rectangle 5"/>
          <p:cNvSpPr>
            <a:spLocks noGrp="1" noChangeArrowheads="1"/>
          </p:cNvSpPr>
          <p:nvPr>
            <p:ph type="body" idx="4294967295"/>
          </p:nvPr>
        </p:nvSpPr>
        <p:spPr>
          <a:xfrm>
            <a:off x="1905000" y="1524000"/>
            <a:ext cx="6705600" cy="4572000"/>
          </a:xfrm>
        </p:spPr>
        <p:txBody>
          <a:bodyPr/>
          <a:lstStyle/>
          <a:p>
            <a:pPr marL="0" indent="0" eaLnBrk="1" hangingPunct="1">
              <a:lnSpc>
                <a:spcPct val="80000"/>
              </a:lnSpc>
              <a:buFontTx/>
              <a:buNone/>
              <a:tabLst>
                <a:tab pos="465138" algn="l"/>
                <a:tab pos="914400" algn="l"/>
                <a:tab pos="1379538" algn="l"/>
              </a:tabLst>
            </a:pPr>
            <a:r>
              <a:rPr lang="en-US" sz="2000" smtClean="0"/>
              <a:t>The school should have trained its employees on the type of misconduct that constitutes sexual harassment. The school also should have made clear to its employees that they could not require the student to confront her harassers. Schools may use informal mechanisms for addressing harassment, but only if the parties agree to do so on a voluntary basis. Had the school addressed the harassment consistent with Title IX, the school would have, for example, conducted a thorough investigation and taken interim measures to separate the student from the accused harassers. An effective response also might have included training students and employees on the school’s policies related to harassment, instituting new procedures by which employees should report allegations of harassment, and more widely distributing the contact information for the district’s Title IX coordinator. The school also might have offered the targeted student tutoring, other academic assistance, or counseling as necessary to remedy the effects of the harassment.</a:t>
            </a:r>
          </a:p>
        </p:txBody>
      </p:sp>
      <p:sp>
        <p:nvSpPr>
          <p:cNvPr id="48133" name="Rectangle 6"/>
          <p:cNvSpPr>
            <a:spLocks noGrp="1" noChangeArrowheads="1"/>
          </p:cNvSpPr>
          <p:nvPr>
            <p:ph type="title" idx="4294967295"/>
          </p:nvPr>
        </p:nvSpPr>
        <p:spPr>
          <a:xfrm>
            <a:off x="1752600" y="228600"/>
            <a:ext cx="7391400" cy="1143000"/>
          </a:xfrm>
        </p:spPr>
        <p:txBody>
          <a:bodyPr/>
          <a:lstStyle/>
          <a:p>
            <a:pPr eaLnBrk="1" hangingPunct="1"/>
            <a:endParaRPr lang="en-US" sz="3600" smtClean="0">
              <a:solidFill>
                <a:schemeClr val="bg1"/>
              </a:solidFill>
            </a:endParaRPr>
          </a:p>
        </p:txBody>
      </p:sp>
      <p:sp>
        <p:nvSpPr>
          <p:cNvPr id="48134"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79CBE309-523C-4C6D-A88D-C594FFB1D874}"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35</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9154"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49155"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49156" name="Rectangle 5"/>
          <p:cNvSpPr>
            <a:spLocks noGrp="1" noChangeArrowheads="1"/>
          </p:cNvSpPr>
          <p:nvPr>
            <p:ph type="body" idx="4294967295"/>
          </p:nvPr>
        </p:nvSpPr>
        <p:spPr>
          <a:xfrm>
            <a:off x="1905000" y="1524000"/>
            <a:ext cx="6705600" cy="4572000"/>
          </a:xfrm>
        </p:spPr>
        <p:txBody>
          <a:bodyPr/>
          <a:lstStyle/>
          <a:p>
            <a:pPr marL="0" indent="0" eaLnBrk="1" hangingPunct="1">
              <a:lnSpc>
                <a:spcPct val="80000"/>
              </a:lnSpc>
              <a:buFontTx/>
              <a:buNone/>
              <a:tabLst>
                <a:tab pos="465138" algn="l"/>
                <a:tab pos="914400" algn="l"/>
                <a:tab pos="1379538" algn="l"/>
              </a:tabLst>
            </a:pPr>
            <a:r>
              <a:rPr lang="en-US" sz="2000" i="1" smtClean="0"/>
              <a:t>Over the course of a school year, a gay high school student was called names (including anti-gay slurs and sexual comments) both to his face and on social networking sites, physically assaulted, threatened, and ridiculed because he did not conform to stereotypical notions of how teenage boys are expected to act and appear (e.g., effeminate mannerisms, nontraditional choice of extracurricular activities, apparel, and personal grooming choices). As a result, the student dropped out of the drama club to avoid further harassment. Based on the student’s self-identification as gay and the homophobic nature of some of the harassment, the school did not recognize that the misconduct included discrimination covered by Title IX. The school responded to complaints from the student by reprimanding the perpetrators consistent with its anti-bullying policy. The reprimands of the identified perpetrators stopped the harassment by those individuals. It did not, however, stop others from undertaking similar harassment of the student.</a:t>
            </a:r>
            <a:r>
              <a:rPr lang="en-US" sz="2000" smtClean="0"/>
              <a:t> </a:t>
            </a:r>
          </a:p>
        </p:txBody>
      </p:sp>
      <p:sp>
        <p:nvSpPr>
          <p:cNvPr id="49157" name="Rectangle 6"/>
          <p:cNvSpPr>
            <a:spLocks noGrp="1" noChangeArrowheads="1"/>
          </p:cNvSpPr>
          <p:nvPr>
            <p:ph type="title" idx="4294967295"/>
          </p:nvPr>
        </p:nvSpPr>
        <p:spPr>
          <a:xfrm>
            <a:off x="1752600" y="228600"/>
            <a:ext cx="7391400" cy="1143000"/>
          </a:xfrm>
        </p:spPr>
        <p:txBody>
          <a:bodyPr/>
          <a:lstStyle/>
          <a:p>
            <a:pPr eaLnBrk="1" hangingPunct="1"/>
            <a:r>
              <a:rPr lang="en-US" sz="3200" b="1" smtClean="0">
                <a:solidFill>
                  <a:schemeClr val="bg1"/>
                </a:solidFill>
              </a:rPr>
              <a:t>TITLE IX: GENDER BASED HARASSMENT</a:t>
            </a:r>
          </a:p>
        </p:txBody>
      </p:sp>
      <p:sp>
        <p:nvSpPr>
          <p:cNvPr id="49158"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316DB0C5-848B-451F-BD7A-45510A3CE93E}"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36</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0178"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0179"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50180" name="Rectangle 5"/>
          <p:cNvSpPr>
            <a:spLocks noGrp="1" noChangeArrowheads="1"/>
          </p:cNvSpPr>
          <p:nvPr>
            <p:ph type="body" idx="4294967295"/>
          </p:nvPr>
        </p:nvSpPr>
        <p:spPr>
          <a:xfrm>
            <a:off x="1905000" y="1447800"/>
            <a:ext cx="6705600" cy="4572000"/>
          </a:xfrm>
        </p:spPr>
        <p:txBody>
          <a:bodyPr/>
          <a:lstStyle/>
          <a:p>
            <a:pPr marL="0" indent="0" eaLnBrk="1" hangingPunct="1">
              <a:buFontTx/>
              <a:buNone/>
              <a:tabLst>
                <a:tab pos="465138" algn="l"/>
                <a:tab pos="914400" algn="l"/>
                <a:tab pos="1379538" algn="l"/>
              </a:tabLst>
            </a:pPr>
            <a:r>
              <a:rPr lang="en-US" sz="2000" smtClean="0"/>
              <a:t>As noted in the example, the school failed to recognize the pattern of misconduct as a form of sex discrimination under Title IX. Title IX prohibits harassment of both male and female students regardless of the sex of the harasser—</a:t>
            </a:r>
            <a:r>
              <a:rPr lang="en-US" sz="2000" i="1" smtClean="0"/>
              <a:t>i.e.</a:t>
            </a:r>
            <a:r>
              <a:rPr lang="en-US" sz="2000" smtClean="0"/>
              <a:t>, even if the harasser and target are members of the same sex. It also prohibits gender-based harassment, which may include acts of verbal, nonverbal, or physical aggression, intimidation, or hostility based on sex or sex-stereotyping. Thus, it can be sex discrimination if students are harassed either for exhibiting what is perceived as a stereotypical characteristic for their sex, or for failing to conform to stereotypical notions of masculinity and femininity. Title IX also prohibits sexual harassment and gender-based harassment of all students, regardless of the actual or perceived sexual orientation or gender identity of the harasser or target.</a:t>
            </a:r>
          </a:p>
        </p:txBody>
      </p:sp>
      <p:sp>
        <p:nvSpPr>
          <p:cNvPr id="50181" name="Rectangle 6"/>
          <p:cNvSpPr>
            <a:spLocks noGrp="1" noChangeArrowheads="1"/>
          </p:cNvSpPr>
          <p:nvPr>
            <p:ph type="title" idx="4294967295"/>
          </p:nvPr>
        </p:nvSpPr>
        <p:spPr>
          <a:xfrm>
            <a:off x="1752600" y="228600"/>
            <a:ext cx="7391400" cy="1143000"/>
          </a:xfrm>
        </p:spPr>
        <p:txBody>
          <a:bodyPr/>
          <a:lstStyle/>
          <a:p>
            <a:pPr eaLnBrk="1" hangingPunct="1"/>
            <a:endParaRPr lang="en-US" sz="3600" smtClean="0">
              <a:solidFill>
                <a:schemeClr val="bg1"/>
              </a:solidFill>
            </a:endParaRPr>
          </a:p>
        </p:txBody>
      </p:sp>
      <p:sp>
        <p:nvSpPr>
          <p:cNvPr id="50182"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808AB911-0D11-4E5D-9377-82BDF4A16103}"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37</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1202"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1203"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51204" name="Rectangle 5"/>
          <p:cNvSpPr>
            <a:spLocks noGrp="1" noChangeArrowheads="1"/>
          </p:cNvSpPr>
          <p:nvPr>
            <p:ph type="body" idx="4294967295"/>
          </p:nvPr>
        </p:nvSpPr>
        <p:spPr>
          <a:xfrm>
            <a:off x="1905000" y="1524000"/>
            <a:ext cx="6705600" cy="4572000"/>
          </a:xfrm>
        </p:spPr>
        <p:txBody>
          <a:bodyPr/>
          <a:lstStyle/>
          <a:p>
            <a:pPr marL="0" indent="0" eaLnBrk="1" hangingPunct="1">
              <a:buFontTx/>
              <a:buNone/>
              <a:tabLst>
                <a:tab pos="465138" algn="l"/>
                <a:tab pos="914400" algn="l"/>
                <a:tab pos="1379538" algn="l"/>
              </a:tabLst>
            </a:pPr>
            <a:r>
              <a:rPr lang="en-US" sz="1600" smtClean="0"/>
              <a:t>Although Title IX does not prohibit discrimination based solely on sexual orientation, Title IX does protect all students, including lesbian, gay, bisexual, and transgender (LGBT) students, from sex discrimination. When students are subjected to harassment on the basis of their LGBT status, they may also, as this example illustrates, be subjected to forms of sex discrimination prohibited under Title IX. The fact that the harassment includes anti-LGBT comments or is partly based on the target’s actual or perceived sexual orientation does not relieve a school of its obligation under Title IX to investigate and remedy overlapping sexual harassment or gender-based harassment. In this example, the harassing conduct was based in part on the student’s failure to act as some of his peers believed a boy should act. The harassment created a hostile environment that limited the student’s ability to participate in the school’s education program (</a:t>
            </a:r>
            <a:r>
              <a:rPr lang="en-US" sz="1600" i="1" smtClean="0"/>
              <a:t>e.g.</a:t>
            </a:r>
            <a:r>
              <a:rPr lang="en-US" sz="1600" smtClean="0"/>
              <a:t>, access to the drama club). Finally, even though the student did not identify the harassment as sex discrimination, the school should have recognized that the student had been subjected to gender-based harassment covered by Title IX. </a:t>
            </a:r>
          </a:p>
        </p:txBody>
      </p:sp>
      <p:sp>
        <p:nvSpPr>
          <p:cNvPr id="51205" name="Rectangle 6"/>
          <p:cNvSpPr>
            <a:spLocks noGrp="1" noChangeArrowheads="1"/>
          </p:cNvSpPr>
          <p:nvPr>
            <p:ph type="title" idx="4294967295"/>
          </p:nvPr>
        </p:nvSpPr>
        <p:spPr>
          <a:xfrm>
            <a:off x="1752600" y="228600"/>
            <a:ext cx="7391400" cy="1143000"/>
          </a:xfrm>
        </p:spPr>
        <p:txBody>
          <a:bodyPr/>
          <a:lstStyle/>
          <a:p>
            <a:pPr eaLnBrk="1" hangingPunct="1"/>
            <a:endParaRPr lang="en-US" sz="3600" smtClean="0">
              <a:solidFill>
                <a:schemeClr val="bg1"/>
              </a:solidFill>
            </a:endParaRPr>
          </a:p>
        </p:txBody>
      </p:sp>
      <p:sp>
        <p:nvSpPr>
          <p:cNvPr id="51206"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081EB430-A941-422B-B5AF-72328FD9644B}"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9E8F3549-5191-437C-8B47-3FC516EE3769}" type="slidenum">
              <a:rPr lang="en-US" smtClean="0"/>
              <a:pPr>
                <a:defRPr/>
              </a:pPr>
              <a:t>38</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2226"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2227"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52228" name="Rectangle 5"/>
          <p:cNvSpPr>
            <a:spLocks noGrp="1" noChangeArrowheads="1"/>
          </p:cNvSpPr>
          <p:nvPr>
            <p:ph type="body" idx="1"/>
          </p:nvPr>
        </p:nvSpPr>
        <p:spPr>
          <a:xfrm>
            <a:off x="1905000" y="1524000"/>
            <a:ext cx="6705600" cy="4572000"/>
          </a:xfrm>
        </p:spPr>
        <p:txBody>
          <a:bodyPr/>
          <a:lstStyle/>
          <a:p>
            <a:pPr marL="0" indent="0" eaLnBrk="1" hangingPunct="1">
              <a:buFontTx/>
              <a:buNone/>
            </a:pPr>
            <a:r>
              <a:rPr lang="en-US" sz="1600" smtClean="0"/>
              <a:t>In this example, the school had an obligation to take immediate and effective action to eliminate the hostile environment. By responding to individual incidents of misconduct on an </a:t>
            </a:r>
            <a:r>
              <a:rPr lang="en-US" sz="1600" i="1" smtClean="0"/>
              <a:t>ad hoc </a:t>
            </a:r>
            <a:r>
              <a:rPr lang="en-US" sz="1600" smtClean="0"/>
              <a:t>basis only, the school failed to confront and prevent a hostile environment from continuing. Had the school recognized the conduct as a form of sex discrimination, it could have employed the full range of sanctions (including progressive discipline) and remedies designed to eliminate the hostile environment. For example, this approach would have included a more comprehensive response to the situation that involved notice to the student’s teachers so that they could ensure the student was not subjected to any further harassment, more aggressive monitoring by staff of the places where harassment occurred, increased training on the scope of the school’s harassment and discrimination policies, notice to the target and harassers of available counseling services and resources, and educating the entire school community on civil rights and expectations of tolerance, specifically as they apply to gender stereotypes. The school also should have taken steps to clearly communicate the message that the school does not tolerate harassment and will be responsive to any information about such conduct.</a:t>
            </a:r>
          </a:p>
        </p:txBody>
      </p:sp>
      <p:sp>
        <p:nvSpPr>
          <p:cNvPr id="52229" name="Rectangle 6"/>
          <p:cNvSpPr>
            <a:spLocks noGrp="1" noChangeArrowheads="1"/>
          </p:cNvSpPr>
          <p:nvPr>
            <p:ph type="title"/>
          </p:nvPr>
        </p:nvSpPr>
        <p:spPr>
          <a:xfrm>
            <a:off x="1752600" y="228600"/>
            <a:ext cx="7391400" cy="1143000"/>
          </a:xfrm>
        </p:spPr>
        <p:txBody>
          <a:bodyPr/>
          <a:lstStyle/>
          <a:p>
            <a:pPr eaLnBrk="1" hangingPunct="1"/>
            <a:endParaRPr lang="en-US" sz="3600" smtClean="0">
              <a:solidFill>
                <a:schemeClr val="bg1"/>
              </a:solidFill>
            </a:endParaRPr>
          </a:p>
        </p:txBody>
      </p:sp>
      <p:sp>
        <p:nvSpPr>
          <p:cNvPr id="52230"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05BA2998-AF1D-4603-A982-D42910B2C68A}"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39</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6386" name="Rectangle 6"/>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6387"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16388" name="Rectangle 2"/>
          <p:cNvSpPr>
            <a:spLocks noGrp="1" noChangeArrowheads="1"/>
          </p:cNvSpPr>
          <p:nvPr>
            <p:ph type="title"/>
          </p:nvPr>
        </p:nvSpPr>
        <p:spPr>
          <a:xfrm>
            <a:off x="1752600" y="228600"/>
            <a:ext cx="7391400" cy="1143000"/>
          </a:xfrm>
        </p:spPr>
        <p:txBody>
          <a:bodyPr/>
          <a:lstStyle/>
          <a:p>
            <a:pPr eaLnBrk="1" hangingPunct="1"/>
            <a:r>
              <a:rPr lang="en-US" sz="2400" b="1" smtClean="0">
                <a:solidFill>
                  <a:schemeClr val="bg1"/>
                </a:solidFill>
              </a:rPr>
              <a:t>Office of Civil Rights Dear Colleague Letter </a:t>
            </a:r>
            <a:br>
              <a:rPr lang="en-US" sz="2400" b="1" smtClean="0">
                <a:solidFill>
                  <a:schemeClr val="bg1"/>
                </a:solidFill>
              </a:rPr>
            </a:br>
            <a:r>
              <a:rPr lang="en-US" sz="2400" b="1" smtClean="0">
                <a:solidFill>
                  <a:schemeClr val="bg1"/>
                </a:solidFill>
              </a:rPr>
              <a:t>October 26, 2010</a:t>
            </a:r>
            <a:endParaRPr lang="en-US" sz="2400" smtClean="0">
              <a:solidFill>
                <a:schemeClr val="bg1"/>
              </a:solidFill>
            </a:endParaRPr>
          </a:p>
        </p:txBody>
      </p:sp>
      <p:sp>
        <p:nvSpPr>
          <p:cNvPr id="16389" name="Rectangle 5"/>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16390" name="Rectangle 3"/>
          <p:cNvSpPr>
            <a:spLocks noGrp="1" noChangeArrowheads="1"/>
          </p:cNvSpPr>
          <p:nvPr>
            <p:ph type="body" idx="1"/>
          </p:nvPr>
        </p:nvSpPr>
        <p:spPr>
          <a:xfrm>
            <a:off x="1905000" y="1524000"/>
            <a:ext cx="6705600" cy="4572000"/>
          </a:xfrm>
        </p:spPr>
        <p:txBody>
          <a:bodyPr/>
          <a:lstStyle/>
          <a:p>
            <a:pPr marL="228600" lvl="2" indent="0" eaLnBrk="1" hangingPunct="1">
              <a:lnSpc>
                <a:spcPct val="90000"/>
              </a:lnSpc>
              <a:spcBef>
                <a:spcPts val="375"/>
              </a:spcBef>
              <a:buFont typeface="Wingdings 2" pitchFamily="18" charset="2"/>
              <a:buNone/>
            </a:pPr>
            <a:r>
              <a:rPr lang="en-US" sz="2000" smtClean="0"/>
              <a:t>Harassing conduct may take many forms, including:</a:t>
            </a:r>
          </a:p>
          <a:p>
            <a:pPr marL="228600" lvl="2" indent="0" eaLnBrk="1" hangingPunct="1">
              <a:lnSpc>
                <a:spcPct val="90000"/>
              </a:lnSpc>
              <a:spcBef>
                <a:spcPts val="375"/>
              </a:spcBef>
              <a:buFontTx/>
              <a:buAutoNum type="arabicPeriod"/>
            </a:pPr>
            <a:r>
              <a:rPr lang="en-US" sz="2000" smtClean="0"/>
              <a:t>Verbal acts and name-calling; </a:t>
            </a:r>
          </a:p>
          <a:p>
            <a:pPr marL="228600" lvl="2" indent="0" eaLnBrk="1" hangingPunct="1">
              <a:lnSpc>
                <a:spcPct val="90000"/>
              </a:lnSpc>
              <a:spcBef>
                <a:spcPts val="375"/>
              </a:spcBef>
              <a:buFontTx/>
              <a:buAutoNum type="arabicPeriod"/>
            </a:pPr>
            <a:r>
              <a:rPr lang="en-US" sz="2000" smtClean="0"/>
              <a:t>Graphic and written statements, which may include use of cell phones or the Internet; or </a:t>
            </a:r>
          </a:p>
          <a:p>
            <a:pPr marL="228600" lvl="2" indent="0" eaLnBrk="1" hangingPunct="1">
              <a:lnSpc>
                <a:spcPct val="90000"/>
              </a:lnSpc>
              <a:spcBef>
                <a:spcPts val="375"/>
              </a:spcBef>
              <a:buFontTx/>
              <a:buAutoNum type="arabicPeriod"/>
            </a:pPr>
            <a:r>
              <a:rPr lang="en-US" sz="2000" smtClean="0"/>
              <a:t>Other conduct that may be physically threatening, harmful, or humiliating. </a:t>
            </a:r>
          </a:p>
          <a:p>
            <a:pPr marL="228600" lvl="2" indent="0" eaLnBrk="1" hangingPunct="1">
              <a:lnSpc>
                <a:spcPct val="90000"/>
              </a:lnSpc>
              <a:spcBef>
                <a:spcPts val="375"/>
              </a:spcBef>
              <a:buFont typeface="Wingdings 2" pitchFamily="18" charset="2"/>
              <a:buNone/>
            </a:pPr>
            <a:endParaRPr lang="en-US" sz="2000" smtClean="0"/>
          </a:p>
          <a:p>
            <a:pPr marL="228600" lvl="2" indent="0" eaLnBrk="1" hangingPunct="1">
              <a:lnSpc>
                <a:spcPct val="90000"/>
              </a:lnSpc>
              <a:spcBef>
                <a:spcPts val="375"/>
              </a:spcBef>
              <a:buFont typeface="Wingdings 2" pitchFamily="18" charset="2"/>
              <a:buNone/>
            </a:pPr>
            <a:r>
              <a:rPr lang="en-US" sz="1800" smtClean="0"/>
              <a:t>Harassment does not have to include intent to harm, be directed at a specific target, or involve repeated incidents. Harassment creates a hostile environment when the conduct is sufficiently severe, pervasive, or persistent so as to interfere with or limit a student’s ability to participate in or benefit from the services, activities, or opportunities offered by a school. When such harassment is based on race, color, national origin, sex, or disability, it violates the civil rights laws that OCR enforces.</a:t>
            </a:r>
          </a:p>
        </p:txBody>
      </p:sp>
      <p:sp>
        <p:nvSpPr>
          <p:cNvPr id="8" name="Date Placeholder 7"/>
          <p:cNvSpPr>
            <a:spLocks noGrp="1"/>
          </p:cNvSpPr>
          <p:nvPr>
            <p:ph type="dt" sz="half" idx="10"/>
          </p:nvPr>
        </p:nvSpPr>
        <p:spPr/>
        <p:txBody>
          <a:bodyPr/>
          <a:lstStyle/>
          <a:p>
            <a:pPr>
              <a:defRPr/>
            </a:pPr>
            <a:fld id="{445BE083-173F-4E13-B571-B1335E060418}"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4</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3250"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3251"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53252" name="Rectangle 5"/>
          <p:cNvSpPr>
            <a:spLocks noGrp="1" noChangeArrowheads="1"/>
          </p:cNvSpPr>
          <p:nvPr>
            <p:ph type="body" idx="1"/>
          </p:nvPr>
        </p:nvSpPr>
        <p:spPr>
          <a:xfrm>
            <a:off x="1905000" y="1524000"/>
            <a:ext cx="6705600" cy="4572000"/>
          </a:xfrm>
        </p:spPr>
        <p:txBody>
          <a:bodyPr/>
          <a:lstStyle/>
          <a:p>
            <a:pPr marL="0" indent="0" eaLnBrk="1" hangingPunct="1">
              <a:lnSpc>
                <a:spcPct val="80000"/>
              </a:lnSpc>
              <a:buFontTx/>
              <a:buNone/>
              <a:tabLst>
                <a:tab pos="457200" algn="l"/>
              </a:tabLst>
            </a:pPr>
            <a:r>
              <a:rPr lang="en-US" sz="2400" i="1" smtClean="0"/>
              <a:t>Several classmates repeatedly called a student with a learning disability “stupid,” “idiot,” and “retard” while in school and on the school bus. On one occasion, these students tackled him, hit him with a school binder, and threw his personal items into the garbage. The student complained to his teachers and guidance counselor that he was continually being taunted and teased. School officials offered him counseling services and a psychiatric evaluation, but did not discipline the offending students. As a result, the harassment continued. The student, who had been performing well academically, became angry, frustrated, and depressed, and often refused to go to school to avoid the harassment.</a:t>
            </a:r>
            <a:r>
              <a:rPr lang="en-US" sz="2400" smtClean="0"/>
              <a:t> </a:t>
            </a:r>
          </a:p>
        </p:txBody>
      </p:sp>
      <p:sp>
        <p:nvSpPr>
          <p:cNvPr id="53253" name="Rectangle 6"/>
          <p:cNvSpPr>
            <a:spLocks noGrp="1" noChangeArrowheads="1"/>
          </p:cNvSpPr>
          <p:nvPr>
            <p:ph type="title"/>
          </p:nvPr>
        </p:nvSpPr>
        <p:spPr>
          <a:xfrm>
            <a:off x="1752600" y="228600"/>
            <a:ext cx="7391400" cy="1143000"/>
          </a:xfrm>
        </p:spPr>
        <p:txBody>
          <a:bodyPr/>
          <a:lstStyle/>
          <a:p>
            <a:pPr eaLnBrk="1" hangingPunct="1"/>
            <a:r>
              <a:rPr lang="en-US" sz="2800" b="1" smtClean="0">
                <a:solidFill>
                  <a:schemeClr val="bg1"/>
                </a:solidFill>
                <a:cs typeface="Arial" charset="0"/>
              </a:rPr>
              <a:t>§504 &amp; TITLE II:  DISABILITY HARASSMENT</a:t>
            </a:r>
          </a:p>
        </p:txBody>
      </p:sp>
      <p:sp>
        <p:nvSpPr>
          <p:cNvPr id="53254"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233E91A8-84C9-44C1-86DA-D8FDE3AFB941}"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40</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4274"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4275"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54276" name="Rectangle 5"/>
          <p:cNvSpPr>
            <a:spLocks noGrp="1" noChangeArrowheads="1"/>
          </p:cNvSpPr>
          <p:nvPr>
            <p:ph type="body" idx="1"/>
          </p:nvPr>
        </p:nvSpPr>
        <p:spPr>
          <a:xfrm>
            <a:off x="1905000" y="1524000"/>
            <a:ext cx="6705600" cy="4572000"/>
          </a:xfrm>
        </p:spPr>
        <p:txBody>
          <a:bodyPr/>
          <a:lstStyle/>
          <a:p>
            <a:pPr marL="0" indent="0">
              <a:buFontTx/>
              <a:buNone/>
              <a:tabLst>
                <a:tab pos="465138" algn="l"/>
              </a:tabLst>
            </a:pPr>
            <a:r>
              <a:rPr lang="en-US" sz="1600" smtClean="0"/>
              <a:t>In this example, the school failed to recognize the misconduct as disability harassment under Section 504 and Title II. The harassing conduct included behavior based on the student’s disability, and limited the student’s ability to benefit fully from the school’s education program (</a:t>
            </a:r>
            <a:r>
              <a:rPr lang="en-US" sz="1600" i="1" smtClean="0"/>
              <a:t>e.g.</a:t>
            </a:r>
            <a:r>
              <a:rPr lang="en-US" sz="1600" smtClean="0"/>
              <a:t>, absenteeism). In failing to investigate and remedy the misconduct, the school did not comply with its obligations under Section 504 and Title II. </a:t>
            </a:r>
          </a:p>
          <a:p>
            <a:pPr marL="0" indent="0">
              <a:buFontTx/>
              <a:buNone/>
              <a:tabLst>
                <a:tab pos="465138" algn="l"/>
              </a:tabLst>
            </a:pPr>
            <a:endParaRPr lang="en-US" sz="1600" smtClean="0"/>
          </a:p>
          <a:p>
            <a:pPr marL="0" indent="0">
              <a:buFontTx/>
              <a:buNone/>
              <a:tabLst>
                <a:tab pos="465138" algn="l"/>
              </a:tabLst>
            </a:pPr>
            <a:r>
              <a:rPr lang="en-US" sz="1600" smtClean="0"/>
              <a:t>Counseling may be a helpful component of a remedy for harassment. In this example, however, since the school failed to recognize the behavior as disability harassment, the school did not adopt a comprehensive approach to eliminating the hostile environment. Such steps should have at least included disciplinary action against the harassers, consultation with the district’s Section 504/Title II coordinator to ensure a comprehensive and effective response, special training for staff on recognizing and effectively responding to harassment of students with disabilities, and monitoring to ensure that the harassment did not resume.</a:t>
            </a:r>
          </a:p>
        </p:txBody>
      </p:sp>
      <p:sp>
        <p:nvSpPr>
          <p:cNvPr id="54277" name="Rectangle 6"/>
          <p:cNvSpPr>
            <a:spLocks noGrp="1" noChangeArrowheads="1"/>
          </p:cNvSpPr>
          <p:nvPr>
            <p:ph type="title"/>
          </p:nvPr>
        </p:nvSpPr>
        <p:spPr>
          <a:xfrm>
            <a:off x="1752600" y="228600"/>
            <a:ext cx="7391400" cy="1143000"/>
          </a:xfrm>
        </p:spPr>
        <p:txBody>
          <a:bodyPr/>
          <a:lstStyle/>
          <a:p>
            <a:pPr eaLnBrk="1" hangingPunct="1"/>
            <a:endParaRPr lang="en-US" sz="4000" smtClean="0">
              <a:solidFill>
                <a:schemeClr val="bg1"/>
              </a:solidFill>
            </a:endParaRPr>
          </a:p>
        </p:txBody>
      </p:sp>
      <p:sp>
        <p:nvSpPr>
          <p:cNvPr id="54278"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924AFD4B-2B9A-4E47-8448-960E7DD8C619}"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41</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3"/>
          <p:cNvSpPr>
            <a:spLocks noChangeArrowheads="1"/>
          </p:cNvSpPr>
          <p:nvPr/>
        </p:nvSpPr>
        <p:spPr bwMode="auto">
          <a:xfrm>
            <a:off x="0" y="-76200"/>
            <a:ext cx="9144000" cy="1371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5298" name="Rectangle 2"/>
          <p:cNvSpPr>
            <a:spLocks noGrp="1" noChangeArrowheads="1"/>
          </p:cNvSpPr>
          <p:nvPr>
            <p:ph type="ctrTitle"/>
          </p:nvPr>
        </p:nvSpPr>
        <p:spPr>
          <a:xfrm>
            <a:off x="228600" y="152400"/>
            <a:ext cx="8686800" cy="990600"/>
          </a:xfrm>
        </p:spPr>
        <p:txBody>
          <a:bodyPr/>
          <a:lstStyle/>
          <a:p>
            <a:pPr eaLnBrk="1" hangingPunct="1"/>
            <a:r>
              <a:rPr lang="en-US" sz="3200" smtClean="0">
                <a:solidFill>
                  <a:schemeClr val="bg1"/>
                </a:solidFill>
                <a:latin typeface="Arial Black" pitchFamily="34" charset="0"/>
              </a:rPr>
              <a:t>Thank you!</a:t>
            </a:r>
          </a:p>
        </p:txBody>
      </p:sp>
      <p:sp>
        <p:nvSpPr>
          <p:cNvPr id="55299" name="Line 7"/>
          <p:cNvSpPr>
            <a:spLocks noChangeShapeType="1"/>
          </p:cNvSpPr>
          <p:nvPr/>
        </p:nvSpPr>
        <p:spPr bwMode="auto">
          <a:xfrm>
            <a:off x="0" y="1219200"/>
            <a:ext cx="0" cy="0"/>
          </a:xfrm>
          <a:prstGeom prst="line">
            <a:avLst/>
          </a:prstGeom>
          <a:noFill/>
          <a:ln w="9525">
            <a:solidFill>
              <a:schemeClr val="tx1"/>
            </a:solidFill>
            <a:round/>
            <a:headEnd/>
            <a:tailEnd/>
          </a:ln>
        </p:spPr>
        <p:txBody>
          <a:bodyPr/>
          <a:lstStyle/>
          <a:p>
            <a:endParaRPr lang="en-US"/>
          </a:p>
        </p:txBody>
      </p:sp>
      <p:pic>
        <p:nvPicPr>
          <p:cNvPr id="55300" name="Picture 10"/>
          <p:cNvPicPr>
            <a:picLocks noChangeAspect="1" noChangeArrowheads="1"/>
          </p:cNvPicPr>
          <p:nvPr/>
        </p:nvPicPr>
        <p:blipFill>
          <a:blip r:embed="rId2" cstate="print"/>
          <a:srcRect l="5128"/>
          <a:stretch>
            <a:fillRect/>
          </a:stretch>
        </p:blipFill>
        <p:spPr bwMode="auto">
          <a:xfrm>
            <a:off x="5334000" y="6091238"/>
            <a:ext cx="3124200" cy="728662"/>
          </a:xfrm>
          <a:prstGeom prst="rect">
            <a:avLst/>
          </a:prstGeom>
          <a:noFill/>
          <a:ln w="9525" algn="in">
            <a:noFill/>
            <a:miter lim="800000"/>
            <a:headEnd/>
            <a:tailEnd/>
          </a:ln>
        </p:spPr>
      </p:pic>
      <p:sp>
        <p:nvSpPr>
          <p:cNvPr id="55301" name="Rectangle 16"/>
          <p:cNvSpPr>
            <a:spLocks noChangeArrowheads="1"/>
          </p:cNvSpPr>
          <p:nvPr/>
        </p:nvSpPr>
        <p:spPr bwMode="auto">
          <a:xfrm>
            <a:off x="7620000" y="4572000"/>
            <a:ext cx="1524000" cy="1471613"/>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55302" name="Rectangle 18"/>
          <p:cNvSpPr>
            <a:spLocks noChangeArrowheads="1"/>
          </p:cNvSpPr>
          <p:nvPr/>
        </p:nvSpPr>
        <p:spPr bwMode="auto">
          <a:xfrm>
            <a:off x="0" y="6076950"/>
            <a:ext cx="4572000" cy="785813"/>
          </a:xfrm>
          <a:prstGeom prst="rect">
            <a:avLst/>
          </a:prstGeom>
          <a:solidFill>
            <a:srgbClr val="000080"/>
          </a:solidFill>
          <a:ln w="9525">
            <a:solidFill>
              <a:srgbClr val="000080"/>
            </a:solidFill>
            <a:miter lim="800000"/>
            <a:headEnd/>
            <a:tailEnd/>
          </a:ln>
        </p:spPr>
        <p:txBody>
          <a:bodyPr wrap="none" anchor="ctr"/>
          <a:lstStyle/>
          <a:p>
            <a:endParaRPr lang="en-US"/>
          </a:p>
        </p:txBody>
      </p:sp>
      <p:pic>
        <p:nvPicPr>
          <p:cNvPr id="55303" name="Picture 24" descr="TEXAS"/>
          <p:cNvPicPr>
            <a:picLocks noChangeAspect="1" noChangeArrowheads="1"/>
          </p:cNvPicPr>
          <p:nvPr/>
        </p:nvPicPr>
        <p:blipFill>
          <a:blip r:embed="rId3" cstate="print"/>
          <a:srcRect t="49905" r="7875" b="3999"/>
          <a:stretch>
            <a:fillRect/>
          </a:stretch>
        </p:blipFill>
        <p:spPr bwMode="auto">
          <a:xfrm>
            <a:off x="4619625" y="4573588"/>
            <a:ext cx="2952750" cy="1474787"/>
          </a:xfrm>
          <a:prstGeom prst="rect">
            <a:avLst/>
          </a:prstGeom>
          <a:noFill/>
          <a:ln w="9525">
            <a:noFill/>
            <a:miter lim="800000"/>
            <a:headEnd/>
            <a:tailEnd/>
          </a:ln>
        </p:spPr>
      </p:pic>
      <p:sp>
        <p:nvSpPr>
          <p:cNvPr id="55304" name="Text Box 26"/>
          <p:cNvSpPr txBox="1">
            <a:spLocks noChangeArrowheads="1"/>
          </p:cNvSpPr>
          <p:nvPr/>
        </p:nvSpPr>
        <p:spPr bwMode="auto">
          <a:xfrm>
            <a:off x="152400" y="6172200"/>
            <a:ext cx="4267200" cy="579438"/>
          </a:xfrm>
          <a:prstGeom prst="rect">
            <a:avLst/>
          </a:prstGeom>
          <a:noFill/>
          <a:ln w="9525">
            <a:noFill/>
            <a:miter lim="800000"/>
            <a:headEnd/>
            <a:tailEnd/>
          </a:ln>
        </p:spPr>
        <p:txBody>
          <a:bodyPr>
            <a:spAutoFit/>
          </a:bodyPr>
          <a:lstStyle/>
          <a:p>
            <a:pPr algn="ctr">
              <a:spcBef>
                <a:spcPct val="50000"/>
              </a:spcBef>
            </a:pPr>
            <a:r>
              <a:rPr lang="en-US" sz="1100">
                <a:solidFill>
                  <a:schemeClr val="bg1"/>
                </a:solidFill>
                <a:latin typeface="Arial Black" pitchFamily="34" charset="0"/>
              </a:rPr>
              <a:t>Presented to Aledo ISD by</a:t>
            </a:r>
          </a:p>
          <a:p>
            <a:pPr algn="ctr">
              <a:spcBef>
                <a:spcPct val="50000"/>
              </a:spcBef>
            </a:pPr>
            <a:r>
              <a:rPr lang="en-US" sz="1400">
                <a:solidFill>
                  <a:schemeClr val="bg1"/>
                </a:solidFill>
                <a:latin typeface="Arial Black" pitchFamily="34" charset="0"/>
              </a:rPr>
              <a:t>Rhonda Crass</a:t>
            </a:r>
          </a:p>
        </p:txBody>
      </p:sp>
      <p:sp>
        <p:nvSpPr>
          <p:cNvPr id="55305" name="Text Box 30"/>
          <p:cNvSpPr txBox="1">
            <a:spLocks noChangeArrowheads="1"/>
          </p:cNvSpPr>
          <p:nvPr/>
        </p:nvSpPr>
        <p:spPr bwMode="auto">
          <a:xfrm>
            <a:off x="7696200" y="4724400"/>
            <a:ext cx="1447800" cy="1238250"/>
          </a:xfrm>
          <a:prstGeom prst="rect">
            <a:avLst/>
          </a:prstGeom>
          <a:noFill/>
          <a:ln w="9525">
            <a:noFill/>
            <a:miter lim="800000"/>
            <a:headEnd/>
            <a:tailEnd/>
          </a:ln>
        </p:spPr>
        <p:txBody>
          <a:bodyPr>
            <a:spAutoFit/>
          </a:bodyPr>
          <a:lstStyle/>
          <a:p>
            <a:pPr algn="ctr">
              <a:spcBef>
                <a:spcPct val="10000"/>
              </a:spcBef>
            </a:pPr>
            <a:r>
              <a:rPr lang="en-US" sz="1400" b="1">
                <a:solidFill>
                  <a:schemeClr val="bg1"/>
                </a:solidFill>
              </a:rPr>
              <a:t>AUSTIN</a:t>
            </a:r>
          </a:p>
          <a:p>
            <a:pPr algn="ctr">
              <a:spcBef>
                <a:spcPct val="10000"/>
              </a:spcBef>
            </a:pPr>
            <a:r>
              <a:rPr lang="en-US" sz="1400" b="1">
                <a:solidFill>
                  <a:schemeClr val="bg1"/>
                </a:solidFill>
              </a:rPr>
              <a:t>DALLAS</a:t>
            </a:r>
          </a:p>
          <a:p>
            <a:pPr algn="ctr">
              <a:spcBef>
                <a:spcPct val="10000"/>
              </a:spcBef>
            </a:pPr>
            <a:r>
              <a:rPr lang="en-US" sz="1400" b="1">
                <a:solidFill>
                  <a:schemeClr val="bg1"/>
                </a:solidFill>
              </a:rPr>
              <a:t>FORT WORTH</a:t>
            </a:r>
          </a:p>
          <a:p>
            <a:pPr algn="ctr">
              <a:spcBef>
                <a:spcPct val="10000"/>
              </a:spcBef>
            </a:pPr>
            <a:r>
              <a:rPr lang="en-US" sz="1400" b="1">
                <a:solidFill>
                  <a:schemeClr val="bg1"/>
                </a:solidFill>
              </a:rPr>
              <a:t>HOUSTON</a:t>
            </a:r>
          </a:p>
          <a:p>
            <a:pPr algn="ctr">
              <a:spcBef>
                <a:spcPct val="10000"/>
              </a:spcBef>
            </a:pPr>
            <a:r>
              <a:rPr lang="en-US" sz="1400" b="1">
                <a:solidFill>
                  <a:schemeClr val="bg1"/>
                </a:solidFill>
              </a:rPr>
              <a:t>SAN ANTONIO</a:t>
            </a:r>
          </a:p>
        </p:txBody>
      </p:sp>
      <p:pic>
        <p:nvPicPr>
          <p:cNvPr id="55306" name="Picture 35" descr="SWINGS"/>
          <p:cNvPicPr>
            <a:picLocks noChangeArrowheads="1"/>
          </p:cNvPicPr>
          <p:nvPr/>
        </p:nvPicPr>
        <p:blipFill>
          <a:blip r:embed="rId4" cstate="print"/>
          <a:srcRect t="41238" r="8376"/>
          <a:stretch>
            <a:fillRect/>
          </a:stretch>
        </p:blipFill>
        <p:spPr bwMode="auto">
          <a:xfrm>
            <a:off x="4619625" y="1325563"/>
            <a:ext cx="4524375" cy="3190875"/>
          </a:xfrm>
          <a:prstGeom prst="rect">
            <a:avLst/>
          </a:prstGeom>
          <a:noFill/>
          <a:ln w="9525">
            <a:noFill/>
            <a:miter lim="800000"/>
            <a:headEnd/>
            <a:tailEnd/>
          </a:ln>
        </p:spPr>
      </p:pic>
      <p:pic>
        <p:nvPicPr>
          <p:cNvPr id="55307" name="Picture 36" descr="SCHOOLCHILDREN"/>
          <p:cNvPicPr>
            <a:picLocks noChangeArrowheads="1"/>
          </p:cNvPicPr>
          <p:nvPr/>
        </p:nvPicPr>
        <p:blipFill>
          <a:blip r:embed="rId5" cstate="print"/>
          <a:srcRect l="4128" b="22278"/>
          <a:stretch>
            <a:fillRect/>
          </a:stretch>
        </p:blipFill>
        <p:spPr bwMode="auto">
          <a:xfrm>
            <a:off x="0" y="1343025"/>
            <a:ext cx="4570413" cy="46894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7410" name="Rectangle 6"/>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7411"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17412" name="Rectangle 3"/>
          <p:cNvSpPr>
            <a:spLocks noGrp="1" noChangeArrowheads="1"/>
          </p:cNvSpPr>
          <p:nvPr>
            <p:ph type="body" idx="1"/>
          </p:nvPr>
        </p:nvSpPr>
        <p:spPr>
          <a:xfrm>
            <a:off x="1905000" y="1524000"/>
            <a:ext cx="6705600" cy="4572000"/>
          </a:xfrm>
        </p:spPr>
        <p:txBody>
          <a:bodyPr/>
          <a:lstStyle/>
          <a:p>
            <a:pPr marL="0" indent="0" eaLnBrk="1" hangingPunct="1">
              <a:lnSpc>
                <a:spcPct val="80000"/>
              </a:lnSpc>
              <a:buFontTx/>
              <a:buNone/>
            </a:pPr>
            <a:r>
              <a:rPr lang="en-US" sz="2000" smtClean="0"/>
              <a:t>A school is responsible for addressing harassment incidents about which it knows or reasonably should have known.  In some situations, harassment may be in plain sight, widespread, or well-known to students and staff, such as harassment occurring in hallways, during academic or physical education classes, during extracurricular activities, at recess, on a school bus, or through graffiti in public areas.  In these cases, the obvious signs of the harassment are sufficient to put the school on notice.  In other situations, the school may become aware of misconduct, triggering an investigation that could lead to the discovery of additional incidents that, taken together, may constitute a hostile environment.  In all cases, schools should have well-publicized policies prohibiting harassment and procedures for reporting and resolving complaints.</a:t>
            </a:r>
          </a:p>
        </p:txBody>
      </p:sp>
      <p:sp>
        <p:nvSpPr>
          <p:cNvPr id="17413" name="Rectangle 2"/>
          <p:cNvSpPr>
            <a:spLocks noGrp="1" noChangeArrowheads="1"/>
          </p:cNvSpPr>
          <p:nvPr>
            <p:ph type="title"/>
          </p:nvPr>
        </p:nvSpPr>
        <p:spPr>
          <a:xfrm>
            <a:off x="1752600" y="228600"/>
            <a:ext cx="7391400" cy="1143000"/>
          </a:xfrm>
        </p:spPr>
        <p:txBody>
          <a:bodyPr/>
          <a:lstStyle/>
          <a:p>
            <a:pPr eaLnBrk="1" hangingPunct="1"/>
            <a:r>
              <a:rPr lang="en-US" sz="2400" b="1" smtClean="0">
                <a:solidFill>
                  <a:schemeClr val="bg1"/>
                </a:solidFill>
              </a:rPr>
              <a:t>Office of Civil Rights Dear Colleague Letter </a:t>
            </a:r>
            <a:br>
              <a:rPr lang="en-US" sz="2400" b="1" smtClean="0">
                <a:solidFill>
                  <a:schemeClr val="bg1"/>
                </a:solidFill>
              </a:rPr>
            </a:br>
            <a:r>
              <a:rPr lang="en-US" sz="2400" b="1" smtClean="0">
                <a:solidFill>
                  <a:schemeClr val="bg1"/>
                </a:solidFill>
              </a:rPr>
              <a:t>October 26, 2010</a:t>
            </a:r>
            <a:endParaRPr lang="en-US" sz="2400" smtClean="0">
              <a:solidFill>
                <a:schemeClr val="bg1"/>
              </a:solidFill>
            </a:endParaRPr>
          </a:p>
        </p:txBody>
      </p:sp>
      <p:sp>
        <p:nvSpPr>
          <p:cNvPr id="17414" name="Rectangle 5"/>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0506F384-6EA1-42DC-ACF4-70D9862F80B4}"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5</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8434"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8435"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18436" name="Rectangle 5"/>
          <p:cNvSpPr>
            <a:spLocks noGrp="1" noChangeArrowheads="1"/>
          </p:cNvSpPr>
          <p:nvPr>
            <p:ph type="body" idx="1"/>
          </p:nvPr>
        </p:nvSpPr>
        <p:spPr>
          <a:xfrm>
            <a:off x="1905000" y="1524000"/>
            <a:ext cx="6705600" cy="4572000"/>
          </a:xfrm>
        </p:spPr>
        <p:txBody>
          <a:bodyPr/>
          <a:lstStyle/>
          <a:p>
            <a:pPr marL="0" indent="0" eaLnBrk="1" hangingPunct="1">
              <a:lnSpc>
                <a:spcPct val="90000"/>
              </a:lnSpc>
              <a:buFontTx/>
              <a:buNone/>
            </a:pPr>
            <a:r>
              <a:rPr lang="en-US" sz="2400" smtClean="0"/>
              <a:t>If an investigation reveals that discriminatory harassment has occurred, a school must take prompt and effective steps reasonably calculated to end the harassment, eliminate any hostile environment and its effects, and prevent the harassment from recurring.  </a:t>
            </a:r>
          </a:p>
          <a:p>
            <a:pPr marL="0" indent="0" eaLnBrk="1" hangingPunct="1">
              <a:lnSpc>
                <a:spcPct val="90000"/>
              </a:lnSpc>
              <a:buFontTx/>
              <a:buNone/>
            </a:pPr>
            <a:endParaRPr lang="en-US" sz="2400" smtClean="0"/>
          </a:p>
          <a:p>
            <a:pPr marL="0" indent="0" eaLnBrk="1" hangingPunct="1">
              <a:lnSpc>
                <a:spcPct val="90000"/>
              </a:lnSpc>
              <a:buFontTx/>
              <a:buNone/>
            </a:pPr>
            <a:r>
              <a:rPr lang="en-US" sz="2400" smtClean="0"/>
              <a:t>These duties are a school’s responsibility even if the misconduct also is covered by an anti-bullying policy, and regardless of whether a student has complained, asked the school to take action, or identified the harassment as a form of discrimination.</a:t>
            </a:r>
          </a:p>
        </p:txBody>
      </p:sp>
      <p:sp>
        <p:nvSpPr>
          <p:cNvPr id="18437" name="Rectangle 6"/>
          <p:cNvSpPr>
            <a:spLocks noGrp="1" noChangeArrowheads="1"/>
          </p:cNvSpPr>
          <p:nvPr>
            <p:ph type="title"/>
          </p:nvPr>
        </p:nvSpPr>
        <p:spPr>
          <a:xfrm>
            <a:off x="1752600" y="228600"/>
            <a:ext cx="6858000" cy="1143000"/>
          </a:xfrm>
        </p:spPr>
        <p:txBody>
          <a:bodyPr/>
          <a:lstStyle/>
          <a:p>
            <a:pPr eaLnBrk="1" hangingPunct="1"/>
            <a:r>
              <a:rPr lang="en-US" sz="2400" b="1" smtClean="0">
                <a:solidFill>
                  <a:schemeClr val="bg1"/>
                </a:solidFill>
              </a:rPr>
              <a:t>Office of Civil Rights Dear Colleague Letter </a:t>
            </a:r>
            <a:br>
              <a:rPr lang="en-US" sz="2400" b="1" smtClean="0">
                <a:solidFill>
                  <a:schemeClr val="bg1"/>
                </a:solidFill>
              </a:rPr>
            </a:br>
            <a:r>
              <a:rPr lang="en-US" sz="2400" b="1" smtClean="0">
                <a:solidFill>
                  <a:schemeClr val="bg1"/>
                </a:solidFill>
              </a:rPr>
              <a:t>October 26, 2010</a:t>
            </a:r>
            <a:endParaRPr lang="en-US" sz="2400" smtClean="0">
              <a:solidFill>
                <a:schemeClr val="bg1"/>
              </a:solidFill>
            </a:endParaRPr>
          </a:p>
        </p:txBody>
      </p:sp>
      <p:sp>
        <p:nvSpPr>
          <p:cNvPr id="18438"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18439" name="Rectangle 8"/>
          <p:cNvSpPr>
            <a:spLocks noChangeArrowheads="1"/>
          </p:cNvSpPr>
          <p:nvPr/>
        </p:nvSpPr>
        <p:spPr bwMode="auto">
          <a:xfrm>
            <a:off x="6886575" y="5943600"/>
            <a:ext cx="2257425" cy="638175"/>
          </a:xfrm>
          <a:prstGeom prst="rect">
            <a:avLst/>
          </a:prstGeom>
          <a:solidFill>
            <a:srgbClr val="000080"/>
          </a:solidFill>
          <a:ln w="9525">
            <a:solidFill>
              <a:srgbClr val="000080"/>
            </a:solidFill>
            <a:miter lim="800000"/>
            <a:headEnd/>
            <a:tailEnd/>
          </a:ln>
        </p:spPr>
        <p:txBody>
          <a:bodyPr wrap="none" anchor="ctr"/>
          <a:lstStyle/>
          <a:p>
            <a:endParaRPr lang="en-US"/>
          </a:p>
        </p:txBody>
      </p:sp>
      <p:pic>
        <p:nvPicPr>
          <p:cNvPr id="18440" name="Picture 9"/>
          <p:cNvPicPr>
            <a:picLocks noChangeAspect="1" noChangeArrowheads="1"/>
          </p:cNvPicPr>
          <p:nvPr/>
        </p:nvPicPr>
        <p:blipFill>
          <a:blip r:embed="rId2" cstate="print"/>
          <a:srcRect l="5128"/>
          <a:stretch>
            <a:fillRect/>
          </a:stretch>
        </p:blipFill>
        <p:spPr bwMode="auto">
          <a:xfrm>
            <a:off x="7010400" y="6019800"/>
            <a:ext cx="2133600" cy="496888"/>
          </a:xfrm>
          <a:prstGeom prst="rect">
            <a:avLst/>
          </a:prstGeom>
          <a:noFill/>
          <a:ln w="9525" algn="in">
            <a:noFill/>
            <a:miter lim="800000"/>
            <a:headEnd/>
            <a:tailEnd/>
          </a:ln>
        </p:spPr>
      </p:pic>
      <p:sp>
        <p:nvSpPr>
          <p:cNvPr id="10" name="Date Placeholder 9"/>
          <p:cNvSpPr>
            <a:spLocks noGrp="1"/>
          </p:cNvSpPr>
          <p:nvPr>
            <p:ph type="dt" sz="half" idx="10"/>
          </p:nvPr>
        </p:nvSpPr>
        <p:spPr/>
        <p:txBody>
          <a:bodyPr/>
          <a:lstStyle/>
          <a:p>
            <a:pPr>
              <a:defRPr/>
            </a:pPr>
            <a:fld id="{E4BCC159-80D0-44FC-ACCB-8634433519D1}" type="datetime1">
              <a:rPr lang="en-US" smtClean="0"/>
              <a:t>8/10/2012</a:t>
            </a:fld>
            <a:endParaRPr lang="en-US"/>
          </a:p>
        </p:txBody>
      </p:sp>
      <p:sp>
        <p:nvSpPr>
          <p:cNvPr id="11" name="Slide Number Placeholder 10"/>
          <p:cNvSpPr>
            <a:spLocks noGrp="1"/>
          </p:cNvSpPr>
          <p:nvPr>
            <p:ph type="sldNum" sz="quarter" idx="12"/>
          </p:nvPr>
        </p:nvSpPr>
        <p:spPr/>
        <p:txBody>
          <a:bodyPr/>
          <a:lstStyle/>
          <a:p>
            <a:pPr>
              <a:defRPr/>
            </a:pPr>
            <a:fld id="{A089B233-FFC6-49B3-8B43-19C72DA29E9E}" type="slidenum">
              <a:rPr lang="en-US" smtClean="0"/>
              <a:pPr>
                <a:defRPr/>
              </a:pPr>
              <a:t>6</a:t>
            </a:fld>
            <a:endParaRPr lang="en-US"/>
          </a:p>
        </p:txBody>
      </p:sp>
      <p:sp>
        <p:nvSpPr>
          <p:cNvPr id="12" name="Footer Placeholder 11"/>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9458"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19459"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19460" name="Rectangle 5"/>
          <p:cNvSpPr>
            <a:spLocks noGrp="1" noChangeArrowheads="1"/>
          </p:cNvSpPr>
          <p:nvPr>
            <p:ph type="body" idx="1"/>
          </p:nvPr>
        </p:nvSpPr>
        <p:spPr>
          <a:xfrm>
            <a:off x="1905000" y="1524000"/>
            <a:ext cx="6705600" cy="4800600"/>
          </a:xfrm>
        </p:spPr>
        <p:txBody>
          <a:bodyPr/>
          <a:lstStyle/>
          <a:p>
            <a:pPr marL="0" indent="0" eaLnBrk="1" hangingPunct="1">
              <a:lnSpc>
                <a:spcPct val="80000"/>
              </a:lnSpc>
              <a:buFontTx/>
              <a:buNone/>
            </a:pPr>
            <a:r>
              <a:rPr lang="en-US" sz="2400" smtClean="0"/>
              <a:t>Appropriate steps to end harassment may include: </a:t>
            </a:r>
          </a:p>
          <a:p>
            <a:pPr marL="0" indent="0" eaLnBrk="1" hangingPunct="1">
              <a:lnSpc>
                <a:spcPct val="80000"/>
              </a:lnSpc>
              <a:buFontTx/>
              <a:buAutoNum type="arabicPeriod"/>
            </a:pPr>
            <a:r>
              <a:rPr lang="en-US" sz="2400" smtClean="0"/>
              <a:t>Separating the accused harasser and the target;</a:t>
            </a:r>
          </a:p>
          <a:p>
            <a:pPr marL="0" indent="0" eaLnBrk="1" hangingPunct="1">
              <a:lnSpc>
                <a:spcPct val="80000"/>
              </a:lnSpc>
              <a:buFontTx/>
              <a:buAutoNum type="arabicPeriod"/>
            </a:pPr>
            <a:r>
              <a:rPr lang="en-US" sz="2400" smtClean="0"/>
              <a:t>Providing counseling for the target; and/or</a:t>
            </a:r>
          </a:p>
          <a:p>
            <a:pPr marL="0" indent="0" eaLnBrk="1" hangingPunct="1">
              <a:lnSpc>
                <a:spcPct val="80000"/>
              </a:lnSpc>
              <a:buFontTx/>
              <a:buAutoNum type="arabicPeriod"/>
            </a:pPr>
            <a:r>
              <a:rPr lang="en-US" sz="2400" smtClean="0"/>
              <a:t>Harasser, or taking disciplinary action against the harasser.  </a:t>
            </a:r>
          </a:p>
          <a:p>
            <a:pPr marL="0" indent="0" eaLnBrk="1" hangingPunct="1">
              <a:lnSpc>
                <a:spcPct val="80000"/>
              </a:lnSpc>
              <a:buFontTx/>
              <a:buNone/>
            </a:pPr>
            <a:endParaRPr lang="en-US" sz="2400" smtClean="0"/>
          </a:p>
          <a:p>
            <a:pPr marL="0" indent="0" eaLnBrk="1" hangingPunct="1">
              <a:lnSpc>
                <a:spcPct val="80000"/>
              </a:lnSpc>
              <a:buFontTx/>
              <a:buNone/>
            </a:pPr>
            <a:r>
              <a:rPr lang="en-US" sz="2400" smtClean="0"/>
              <a:t>These steps should not penalize the student who was harassed.  For example, any separation of the target from an alleged harasser should be designed to minimize the burden on the target’s educational program (</a:t>
            </a:r>
            <a:r>
              <a:rPr lang="en-US" sz="2400" i="1" smtClean="0"/>
              <a:t>e.g.</a:t>
            </a:r>
            <a:r>
              <a:rPr lang="en-US" sz="2400" smtClean="0"/>
              <a:t>, not requiring the target to change his or her class schedule).</a:t>
            </a:r>
          </a:p>
        </p:txBody>
      </p:sp>
      <p:sp>
        <p:nvSpPr>
          <p:cNvPr id="19461" name="Rectangle 6"/>
          <p:cNvSpPr>
            <a:spLocks noGrp="1" noChangeArrowheads="1"/>
          </p:cNvSpPr>
          <p:nvPr>
            <p:ph type="title"/>
          </p:nvPr>
        </p:nvSpPr>
        <p:spPr>
          <a:xfrm>
            <a:off x="1752600" y="228600"/>
            <a:ext cx="7391400" cy="1143000"/>
          </a:xfrm>
        </p:spPr>
        <p:txBody>
          <a:bodyPr/>
          <a:lstStyle/>
          <a:p>
            <a:pPr eaLnBrk="1" hangingPunct="1"/>
            <a:r>
              <a:rPr lang="en-US" sz="2400" b="1" smtClean="0">
                <a:solidFill>
                  <a:schemeClr val="bg1"/>
                </a:solidFill>
              </a:rPr>
              <a:t>Office of Civil Rights Dear Colleague Letter </a:t>
            </a:r>
            <a:br>
              <a:rPr lang="en-US" sz="2400" b="1" smtClean="0">
                <a:solidFill>
                  <a:schemeClr val="bg1"/>
                </a:solidFill>
              </a:rPr>
            </a:br>
            <a:r>
              <a:rPr lang="en-US" sz="2400" b="1" smtClean="0">
                <a:solidFill>
                  <a:schemeClr val="bg1"/>
                </a:solidFill>
              </a:rPr>
              <a:t>October 26, 2010</a:t>
            </a:r>
            <a:endParaRPr lang="en-US" sz="2400" smtClean="0">
              <a:solidFill>
                <a:schemeClr val="bg1"/>
              </a:solidFill>
            </a:endParaRPr>
          </a:p>
        </p:txBody>
      </p:sp>
      <p:sp>
        <p:nvSpPr>
          <p:cNvPr id="19462"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341EB09B-DBD2-497D-9DDA-C070CD86024D}"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7</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0482"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0483"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20484" name="Rectangle 5"/>
          <p:cNvSpPr>
            <a:spLocks noGrp="1" noChangeArrowheads="1"/>
          </p:cNvSpPr>
          <p:nvPr>
            <p:ph type="body" idx="1"/>
          </p:nvPr>
        </p:nvSpPr>
        <p:spPr>
          <a:xfrm>
            <a:off x="1905000" y="1524000"/>
            <a:ext cx="6705600" cy="4876800"/>
          </a:xfrm>
        </p:spPr>
        <p:txBody>
          <a:bodyPr/>
          <a:lstStyle/>
          <a:p>
            <a:pPr marL="0" indent="0" eaLnBrk="1" hangingPunct="1">
              <a:lnSpc>
                <a:spcPct val="80000"/>
              </a:lnSpc>
              <a:buFontTx/>
              <a:buNone/>
            </a:pPr>
            <a:r>
              <a:rPr lang="en-US" sz="2000" smtClean="0"/>
              <a:t>In addition, depending on the extent of the harassment, the school may need to provide training or other interventions not only for the perpetrators, but also for the larger school community, to ensure that all students, their families, and school staff can recognize harassment if it recurs and know how to respond. </a:t>
            </a:r>
          </a:p>
          <a:p>
            <a:pPr marL="0" indent="0" eaLnBrk="1" hangingPunct="1">
              <a:lnSpc>
                <a:spcPct val="80000"/>
              </a:lnSpc>
              <a:buFontTx/>
              <a:buNone/>
            </a:pPr>
            <a:r>
              <a:rPr lang="en-US" sz="2000" smtClean="0"/>
              <a:t>A school also may be required to provide additional services to the student who was harassed in order to address the effects of the harassment, particularly if the school initially delays in responding or responds inappropriately or inadequately to information about harassment. </a:t>
            </a:r>
          </a:p>
          <a:p>
            <a:pPr marL="0" indent="0" eaLnBrk="1" hangingPunct="1">
              <a:lnSpc>
                <a:spcPct val="80000"/>
              </a:lnSpc>
              <a:buFontTx/>
              <a:buNone/>
            </a:pPr>
            <a:r>
              <a:rPr lang="en-US" sz="2000" smtClean="0"/>
              <a:t>An effective response also may need to include the issuance of new policies against harassment and new procedures by which students, parents, and employees may report allegations of harassment (or wide dissemination of existing policies and procedures), as well as wide distribution of the contact information for the district’s Title IX and Section 504/Title II coordinators.</a:t>
            </a:r>
          </a:p>
        </p:txBody>
      </p:sp>
      <p:sp>
        <p:nvSpPr>
          <p:cNvPr id="20485" name="Rectangle 6"/>
          <p:cNvSpPr>
            <a:spLocks noGrp="1" noChangeArrowheads="1"/>
          </p:cNvSpPr>
          <p:nvPr>
            <p:ph type="title"/>
          </p:nvPr>
        </p:nvSpPr>
        <p:spPr>
          <a:xfrm>
            <a:off x="1752600" y="228600"/>
            <a:ext cx="6858000" cy="1143000"/>
          </a:xfrm>
        </p:spPr>
        <p:txBody>
          <a:bodyPr/>
          <a:lstStyle/>
          <a:p>
            <a:pPr eaLnBrk="1" hangingPunct="1"/>
            <a:r>
              <a:rPr lang="en-US" sz="2400" b="1" smtClean="0">
                <a:solidFill>
                  <a:schemeClr val="bg1"/>
                </a:solidFill>
              </a:rPr>
              <a:t>Office of Civil Rights Dear Colleague Letter </a:t>
            </a:r>
            <a:br>
              <a:rPr lang="en-US" sz="2400" b="1" smtClean="0">
                <a:solidFill>
                  <a:schemeClr val="bg1"/>
                </a:solidFill>
              </a:rPr>
            </a:br>
            <a:r>
              <a:rPr lang="en-US" sz="2400" b="1" smtClean="0">
                <a:solidFill>
                  <a:schemeClr val="bg1"/>
                </a:solidFill>
              </a:rPr>
              <a:t>October 26, 2010</a:t>
            </a:r>
            <a:endParaRPr lang="en-US" sz="2400" smtClean="0">
              <a:solidFill>
                <a:schemeClr val="bg1"/>
              </a:solidFill>
            </a:endParaRPr>
          </a:p>
        </p:txBody>
      </p:sp>
      <p:sp>
        <p:nvSpPr>
          <p:cNvPr id="20486"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2E40E75F-1376-4C53-8FAC-1A57A8BF94BE}"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8</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457200" y="228600"/>
            <a:ext cx="8686800" cy="11430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1506" name="Rectangle 3"/>
          <p:cNvSpPr>
            <a:spLocks noChangeArrowheads="1"/>
          </p:cNvSpPr>
          <p:nvPr/>
        </p:nvSpPr>
        <p:spPr bwMode="auto">
          <a:xfrm>
            <a:off x="457200" y="249238"/>
            <a:ext cx="1360488" cy="6324600"/>
          </a:xfrm>
          <a:prstGeom prst="rect">
            <a:avLst/>
          </a:prstGeom>
          <a:solidFill>
            <a:srgbClr val="000080"/>
          </a:solidFill>
          <a:ln w="9525">
            <a:solidFill>
              <a:srgbClr val="000080"/>
            </a:solidFill>
            <a:miter lim="800000"/>
            <a:headEnd/>
            <a:tailEnd/>
          </a:ln>
        </p:spPr>
        <p:txBody>
          <a:bodyPr wrap="none" anchor="ctr"/>
          <a:lstStyle/>
          <a:p>
            <a:endParaRPr lang="en-US"/>
          </a:p>
        </p:txBody>
      </p:sp>
      <p:sp>
        <p:nvSpPr>
          <p:cNvPr id="21507" name="Rectangle 4"/>
          <p:cNvSpPr>
            <a:spLocks noChangeArrowheads="1"/>
          </p:cNvSpPr>
          <p:nvPr/>
        </p:nvSpPr>
        <p:spPr bwMode="auto">
          <a:xfrm>
            <a:off x="457200" y="1425575"/>
            <a:ext cx="1295400" cy="5149850"/>
          </a:xfrm>
          <a:prstGeom prst="rect">
            <a:avLst/>
          </a:prstGeom>
          <a:solidFill>
            <a:srgbClr val="969696"/>
          </a:solidFill>
          <a:ln w="9525">
            <a:solidFill>
              <a:srgbClr val="969696"/>
            </a:solidFill>
            <a:miter lim="800000"/>
            <a:headEnd/>
            <a:tailEnd/>
          </a:ln>
        </p:spPr>
        <p:txBody>
          <a:bodyPr wrap="none" anchor="ctr"/>
          <a:lstStyle/>
          <a:p>
            <a:endParaRPr lang="en-US"/>
          </a:p>
        </p:txBody>
      </p:sp>
      <p:sp>
        <p:nvSpPr>
          <p:cNvPr id="21508" name="Rectangle 5"/>
          <p:cNvSpPr>
            <a:spLocks noGrp="1" noChangeArrowheads="1"/>
          </p:cNvSpPr>
          <p:nvPr>
            <p:ph type="body" idx="1"/>
          </p:nvPr>
        </p:nvSpPr>
        <p:spPr>
          <a:xfrm>
            <a:off x="1905000" y="1524000"/>
            <a:ext cx="6705600" cy="4572000"/>
          </a:xfrm>
        </p:spPr>
        <p:txBody>
          <a:bodyPr/>
          <a:lstStyle/>
          <a:p>
            <a:pPr marL="0" indent="0" eaLnBrk="1" hangingPunct="1">
              <a:lnSpc>
                <a:spcPct val="90000"/>
              </a:lnSpc>
              <a:buFontTx/>
              <a:buNone/>
            </a:pPr>
            <a:r>
              <a:rPr lang="en-US" sz="2400" smtClean="0"/>
              <a:t>A school should take steps to stop further harassment and prevent any retaliation against the person who made the complaint (or was the subject of the harassment) or against those who provided information as witnesses. </a:t>
            </a:r>
          </a:p>
          <a:p>
            <a:pPr marL="0" indent="0" eaLnBrk="1" hangingPunct="1">
              <a:lnSpc>
                <a:spcPct val="90000"/>
              </a:lnSpc>
              <a:buFontTx/>
              <a:buNone/>
            </a:pPr>
            <a:r>
              <a:rPr lang="en-US" sz="2400" smtClean="0"/>
              <a:t>At a minimum, the school’s responsibilities include making sure that the harassed students and their families know how to report any subsequent problems, conducting follow-up inquiries to see if there have been any new incidents or any instances of retaliation, and responding promptly and appropriately to address continuing or new problems.</a:t>
            </a:r>
          </a:p>
        </p:txBody>
      </p:sp>
      <p:sp>
        <p:nvSpPr>
          <p:cNvPr id="21509" name="Rectangle 6"/>
          <p:cNvSpPr>
            <a:spLocks noGrp="1" noChangeArrowheads="1"/>
          </p:cNvSpPr>
          <p:nvPr>
            <p:ph type="title"/>
          </p:nvPr>
        </p:nvSpPr>
        <p:spPr>
          <a:xfrm>
            <a:off x="1752600" y="228600"/>
            <a:ext cx="6858000" cy="1143000"/>
          </a:xfrm>
        </p:spPr>
        <p:txBody>
          <a:bodyPr/>
          <a:lstStyle/>
          <a:p>
            <a:pPr eaLnBrk="1" hangingPunct="1"/>
            <a:r>
              <a:rPr lang="en-US" sz="2400" b="1" smtClean="0">
                <a:solidFill>
                  <a:schemeClr val="bg1"/>
                </a:solidFill>
              </a:rPr>
              <a:t>Office of Civil Rights Dear Colleague Letter </a:t>
            </a:r>
            <a:br>
              <a:rPr lang="en-US" sz="2400" b="1" smtClean="0">
                <a:solidFill>
                  <a:schemeClr val="bg1"/>
                </a:solidFill>
              </a:rPr>
            </a:br>
            <a:r>
              <a:rPr lang="en-US" sz="2400" b="1" smtClean="0">
                <a:solidFill>
                  <a:schemeClr val="bg1"/>
                </a:solidFill>
              </a:rPr>
              <a:t>October 26, 2010</a:t>
            </a:r>
            <a:endParaRPr lang="en-US" sz="2400" smtClean="0">
              <a:solidFill>
                <a:schemeClr val="bg1"/>
              </a:solidFill>
            </a:endParaRPr>
          </a:p>
        </p:txBody>
      </p:sp>
      <p:sp>
        <p:nvSpPr>
          <p:cNvPr id="21510" name="Rectangle 7"/>
          <p:cNvSpPr>
            <a:spLocks noChangeArrowheads="1"/>
          </p:cNvSpPr>
          <p:nvPr/>
        </p:nvSpPr>
        <p:spPr bwMode="auto">
          <a:xfrm>
            <a:off x="457200" y="207963"/>
            <a:ext cx="1295400" cy="1120775"/>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8" name="Date Placeholder 7"/>
          <p:cNvSpPr>
            <a:spLocks noGrp="1"/>
          </p:cNvSpPr>
          <p:nvPr>
            <p:ph type="dt" sz="half" idx="10"/>
          </p:nvPr>
        </p:nvSpPr>
        <p:spPr/>
        <p:txBody>
          <a:bodyPr/>
          <a:lstStyle/>
          <a:p>
            <a:pPr>
              <a:defRPr/>
            </a:pPr>
            <a:fld id="{DF77613B-80B0-4DDA-A26A-E1A6AEF47CDE}" type="datetime1">
              <a:rPr lang="en-US" smtClean="0"/>
              <a:t>8/10/2012</a:t>
            </a:fld>
            <a:endParaRPr lang="en-US"/>
          </a:p>
        </p:txBody>
      </p:sp>
      <p:sp>
        <p:nvSpPr>
          <p:cNvPr id="9" name="Slide Number Placeholder 8"/>
          <p:cNvSpPr>
            <a:spLocks noGrp="1"/>
          </p:cNvSpPr>
          <p:nvPr>
            <p:ph type="sldNum" sz="quarter" idx="12"/>
          </p:nvPr>
        </p:nvSpPr>
        <p:spPr/>
        <p:txBody>
          <a:bodyPr/>
          <a:lstStyle/>
          <a:p>
            <a:pPr>
              <a:defRPr/>
            </a:pPr>
            <a:fld id="{A089B233-FFC6-49B3-8B43-19C72DA29E9E}" type="slidenum">
              <a:rPr lang="en-US" smtClean="0"/>
              <a:pPr>
                <a:defRPr/>
              </a:pPr>
              <a:t>9</a:t>
            </a:fld>
            <a:endParaRPr lang="en-US"/>
          </a:p>
        </p:txBody>
      </p:sp>
      <p:sp>
        <p:nvSpPr>
          <p:cNvPr id="10" name="Footer Placeholder 9"/>
          <p:cNvSpPr>
            <a:spLocks noGrp="1"/>
          </p:cNvSpPr>
          <p:nvPr>
            <p:ph type="ftr" sz="quarter" idx="11"/>
          </p:nvPr>
        </p:nvSpPr>
        <p:spPr/>
        <p:txBody>
          <a:bodyPr/>
          <a:lstStyle/>
          <a:p>
            <a:pPr>
              <a:defRPr/>
            </a:pPr>
            <a:r>
              <a:rPr lang="en-US" smtClean="0"/>
              <a:t>copyright Henslee Schwartz LLP 2012-2013</a:t>
            </a: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D8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TotalTime>
  <Words>4809</Words>
  <Application>Microsoft Office PowerPoint</Application>
  <PresentationFormat>On-screen Show (4:3)</PresentationFormat>
  <Paragraphs>325</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BULLYING &amp; CYBER BULLYING</vt:lpstr>
      <vt:lpstr>Office of Civil Rights Dear Colleague Letter  October 26, 2010</vt:lpstr>
      <vt:lpstr>Office of Civil Rights Dear Colleague Letter  October 26, 2010</vt:lpstr>
      <vt:lpstr>Office of Civil Rights Dear Colleague Letter  October 26, 2010</vt:lpstr>
      <vt:lpstr>Office of Civil Rights Dear Colleague Letter  October 26, 2010</vt:lpstr>
      <vt:lpstr>Office of Civil Rights Dear Colleague Letter  October 26, 2010</vt:lpstr>
      <vt:lpstr>Office of Civil Rights Dear Colleague Letter  October 26, 2010</vt:lpstr>
      <vt:lpstr>Office of Civil Rights Dear Colleague Letter  October 26, 2010</vt:lpstr>
      <vt:lpstr>Office of Civil Rights Dear Colleague Letter  October 26, 2010</vt:lpstr>
      <vt:lpstr>Slide 10</vt:lpstr>
      <vt:lpstr>HB 1942 BULLYING IN PUBLIC SCHOOLS</vt:lpstr>
      <vt:lpstr>HB 1942 (cont.)</vt:lpstr>
      <vt:lpstr>HB 1942 (cont.)</vt:lpstr>
      <vt:lpstr>HB 1942 (cont.)</vt:lpstr>
      <vt:lpstr>HB 1942 (cont.)</vt:lpstr>
      <vt:lpstr>SB 407 ELECTRONIC TRANSMISSION OF CERTAIN VISUAL MATERIAL</vt:lpstr>
      <vt:lpstr>SB 407 (cont.)</vt:lpstr>
      <vt:lpstr>SB 407 (cont.)</vt:lpstr>
      <vt:lpstr>SB 407 (cont.)</vt:lpstr>
      <vt:lpstr>Slide 20</vt:lpstr>
      <vt:lpstr>CYBER BULLYING</vt:lpstr>
      <vt:lpstr>CYBER BULLIES’ TECHNOLOGY</vt:lpstr>
      <vt:lpstr>DIFFERENCES</vt:lpstr>
      <vt:lpstr>CYBER BULLYING CATEGORIES</vt:lpstr>
      <vt:lpstr>CYBER BULLYING TYPES</vt:lpstr>
      <vt:lpstr>CYBER BULLYING LEGAL ISSUES</vt:lpstr>
      <vt:lpstr>Slide 27</vt:lpstr>
      <vt:lpstr>Slide 28</vt:lpstr>
      <vt:lpstr>TITLE VI: RACE, COLOR, OR  NATIONAL ORIGIN HARASSMENT </vt:lpstr>
      <vt:lpstr>Slide 30</vt:lpstr>
      <vt:lpstr>Slide 31</vt:lpstr>
      <vt:lpstr>TITLE IX: SEXUAL HARASSMENT</vt:lpstr>
      <vt:lpstr>Slide 33</vt:lpstr>
      <vt:lpstr>Slide 34</vt:lpstr>
      <vt:lpstr>Slide 35</vt:lpstr>
      <vt:lpstr>TITLE IX: GENDER BASED HARASSMENT</vt:lpstr>
      <vt:lpstr>Slide 37</vt:lpstr>
      <vt:lpstr>Slide 38</vt:lpstr>
      <vt:lpstr>Slide 39</vt:lpstr>
      <vt:lpstr>§504 &amp; TITLE II:  DISABILITY HARASSMENT</vt:lpstr>
      <vt:lpstr>Slide 41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kbrown</dc:creator>
  <cp:lastModifiedBy>Rhonda Crass</cp:lastModifiedBy>
  <cp:revision>54</cp:revision>
  <dcterms:created xsi:type="dcterms:W3CDTF">2009-11-03T17:05:07Z</dcterms:created>
  <dcterms:modified xsi:type="dcterms:W3CDTF">2012-08-10T13:39:31Z</dcterms:modified>
</cp:coreProperties>
</file>